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8288000" cy="10287000"/>
  <p:notesSz cx="6858000" cy="9144000"/>
  <p:embeddedFontLst>
    <p:embeddedFont>
      <p:font typeface="Arimo" panose="020B0604020202020204" charset="0"/>
      <p:regular r:id="rId29"/>
    </p:embeddedFont>
    <p:embeddedFont>
      <p:font typeface="Arimo Bold" panose="020B0604020202020204" charset="0"/>
      <p:regular r:id="rId30"/>
    </p:embeddedFont>
    <p:embeddedFont>
      <p:font typeface="Arimo Italics" panose="020B0604020202020204" charset="0"/>
      <p:regular r:id="rId31"/>
    </p:embeddedFont>
    <p:embeddedFont>
      <p:font typeface="DM Sans Bold" panose="020B0604020202020204" charset="0"/>
      <p:regular r:id="rId32"/>
    </p:embeddedFont>
    <p:embeddedFont>
      <p:font typeface="HK Modular" panose="020B0604020202020204" charset="0"/>
      <p:regular r:id="rId33"/>
    </p:embeddedFont>
    <p:embeddedFont>
      <p:font typeface="Poppins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38" y="2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0.jpe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Freeform 2"/>
          <p:cNvSpPr/>
          <p:nvPr/>
        </p:nvSpPr>
        <p:spPr>
          <a:xfrm>
            <a:off x="-1758679" y="5752723"/>
            <a:ext cx="8992417" cy="9347806"/>
          </a:xfrm>
          <a:custGeom>
            <a:avLst/>
            <a:gdLst/>
            <a:ahLst/>
            <a:cxnLst/>
            <a:rect l="l" t="t" r="r" b="b"/>
            <a:pathLst>
              <a:path w="8992417" h="9347806">
                <a:moveTo>
                  <a:pt x="0" y="0"/>
                </a:moveTo>
                <a:lnTo>
                  <a:pt x="8992416" y="0"/>
                </a:lnTo>
                <a:lnTo>
                  <a:pt x="8992416" y="9347805"/>
                </a:lnTo>
                <a:lnTo>
                  <a:pt x="0" y="9347805"/>
                </a:lnTo>
                <a:lnTo>
                  <a:pt x="0" y="0"/>
                </a:lnTo>
                <a:close/>
              </a:path>
            </a:pathLst>
          </a:custGeom>
          <a:blipFill>
            <a:blip r:embed="rId2"/>
            <a:stretch>
              <a:fillRect/>
            </a:stretch>
          </a:blipFill>
        </p:spPr>
        <p:txBody>
          <a:bodyPr/>
          <a:lstStyle/>
          <a:p>
            <a:endParaRPr lang="en-001"/>
          </a:p>
        </p:txBody>
      </p:sp>
      <p:sp>
        <p:nvSpPr>
          <p:cNvPr id="3" name="AutoShape 3"/>
          <p:cNvSpPr/>
          <p:nvPr/>
        </p:nvSpPr>
        <p:spPr>
          <a:xfrm>
            <a:off x="427965" y="521482"/>
            <a:ext cx="3467477" cy="0"/>
          </a:xfrm>
          <a:prstGeom prst="line">
            <a:avLst/>
          </a:prstGeom>
          <a:ln w="38100" cap="flat">
            <a:solidFill>
              <a:srgbClr val="FFFFFF"/>
            </a:solidFill>
            <a:prstDash val="solid"/>
            <a:headEnd type="none" w="sm" len="sm"/>
            <a:tailEnd type="none" w="sm" len="sm"/>
          </a:ln>
        </p:spPr>
        <p:txBody>
          <a:bodyPr/>
          <a:lstStyle/>
          <a:p>
            <a:endParaRPr lang="en-001"/>
          </a:p>
        </p:txBody>
      </p:sp>
      <p:sp>
        <p:nvSpPr>
          <p:cNvPr id="4" name="AutoShape 4"/>
          <p:cNvSpPr/>
          <p:nvPr/>
        </p:nvSpPr>
        <p:spPr>
          <a:xfrm>
            <a:off x="446911" y="9616711"/>
            <a:ext cx="3486527" cy="0"/>
          </a:xfrm>
          <a:prstGeom prst="line">
            <a:avLst/>
          </a:prstGeom>
          <a:ln w="38100" cap="flat">
            <a:solidFill>
              <a:srgbClr val="FFFFFF"/>
            </a:solidFill>
            <a:prstDash val="solid"/>
            <a:headEnd type="none" w="sm" len="sm"/>
            <a:tailEnd type="none" w="sm" len="sm"/>
          </a:ln>
        </p:spPr>
        <p:txBody>
          <a:bodyPr/>
          <a:lstStyle/>
          <a:p>
            <a:endParaRPr lang="en-001"/>
          </a:p>
        </p:txBody>
      </p:sp>
      <p:sp>
        <p:nvSpPr>
          <p:cNvPr id="5" name="AutoShape 5"/>
          <p:cNvSpPr/>
          <p:nvPr/>
        </p:nvSpPr>
        <p:spPr>
          <a:xfrm>
            <a:off x="14140559" y="9588136"/>
            <a:ext cx="3486527" cy="0"/>
          </a:xfrm>
          <a:prstGeom prst="line">
            <a:avLst/>
          </a:prstGeom>
          <a:ln w="38100" cap="flat">
            <a:solidFill>
              <a:srgbClr val="FFFFFF"/>
            </a:solidFill>
            <a:prstDash val="solid"/>
            <a:headEnd type="none" w="sm" len="sm"/>
            <a:tailEnd type="none" w="sm" len="sm"/>
          </a:ln>
        </p:spPr>
        <p:txBody>
          <a:bodyPr/>
          <a:lstStyle/>
          <a:p>
            <a:endParaRPr lang="en-001"/>
          </a:p>
        </p:txBody>
      </p:sp>
      <p:sp>
        <p:nvSpPr>
          <p:cNvPr id="6" name="AutoShape 6"/>
          <p:cNvSpPr/>
          <p:nvPr/>
        </p:nvSpPr>
        <p:spPr>
          <a:xfrm>
            <a:off x="14178659" y="556606"/>
            <a:ext cx="3486527" cy="0"/>
          </a:xfrm>
          <a:prstGeom prst="line">
            <a:avLst/>
          </a:prstGeom>
          <a:ln w="38100" cap="flat">
            <a:solidFill>
              <a:srgbClr val="FFFFFF"/>
            </a:solidFill>
            <a:prstDash val="solid"/>
            <a:headEnd type="none" w="sm" len="sm"/>
            <a:tailEnd type="none" w="sm" len="sm"/>
          </a:ln>
        </p:spPr>
        <p:txBody>
          <a:bodyPr/>
          <a:lstStyle/>
          <a:p>
            <a:endParaRPr lang="en-001"/>
          </a:p>
        </p:txBody>
      </p:sp>
      <p:sp>
        <p:nvSpPr>
          <p:cNvPr id="7" name="AutoShape 7"/>
          <p:cNvSpPr/>
          <p:nvPr/>
        </p:nvSpPr>
        <p:spPr>
          <a:xfrm>
            <a:off x="17684236" y="521482"/>
            <a:ext cx="0" cy="3486527"/>
          </a:xfrm>
          <a:prstGeom prst="line">
            <a:avLst/>
          </a:prstGeom>
          <a:ln w="38100" cap="flat">
            <a:solidFill>
              <a:srgbClr val="FFFFFF"/>
            </a:solidFill>
            <a:prstDash val="solid"/>
            <a:headEnd type="none" w="sm" len="sm"/>
            <a:tailEnd type="none" w="sm" len="sm"/>
          </a:ln>
        </p:spPr>
        <p:txBody>
          <a:bodyPr/>
          <a:lstStyle/>
          <a:p>
            <a:endParaRPr lang="en-001"/>
          </a:p>
        </p:txBody>
      </p:sp>
      <p:sp>
        <p:nvSpPr>
          <p:cNvPr id="8" name="AutoShape 8"/>
          <p:cNvSpPr/>
          <p:nvPr/>
        </p:nvSpPr>
        <p:spPr>
          <a:xfrm>
            <a:off x="17646136" y="6130183"/>
            <a:ext cx="0" cy="3486527"/>
          </a:xfrm>
          <a:prstGeom prst="line">
            <a:avLst/>
          </a:prstGeom>
          <a:ln w="38100" cap="flat">
            <a:solidFill>
              <a:srgbClr val="FFFFFF"/>
            </a:solidFill>
            <a:prstDash val="solid"/>
            <a:headEnd type="none" w="sm" len="sm"/>
            <a:tailEnd type="none" w="sm" len="sm"/>
          </a:ln>
        </p:spPr>
        <p:txBody>
          <a:bodyPr/>
          <a:lstStyle/>
          <a:p>
            <a:endParaRPr lang="en-001"/>
          </a:p>
        </p:txBody>
      </p:sp>
      <p:sp>
        <p:nvSpPr>
          <p:cNvPr id="9" name="AutoShape 9"/>
          <p:cNvSpPr/>
          <p:nvPr/>
        </p:nvSpPr>
        <p:spPr>
          <a:xfrm>
            <a:off x="465961" y="6155783"/>
            <a:ext cx="0" cy="3486527"/>
          </a:xfrm>
          <a:prstGeom prst="line">
            <a:avLst/>
          </a:prstGeom>
          <a:ln w="38100" cap="flat">
            <a:solidFill>
              <a:srgbClr val="FFFFFF"/>
            </a:solidFill>
            <a:prstDash val="solid"/>
            <a:headEnd type="none" w="sm" len="sm"/>
            <a:tailEnd type="none" w="sm" len="sm"/>
          </a:ln>
        </p:spPr>
        <p:txBody>
          <a:bodyPr/>
          <a:lstStyle/>
          <a:p>
            <a:endParaRPr lang="en-001"/>
          </a:p>
        </p:txBody>
      </p:sp>
      <p:sp>
        <p:nvSpPr>
          <p:cNvPr id="10" name="AutoShape 10"/>
          <p:cNvSpPr/>
          <p:nvPr/>
        </p:nvSpPr>
        <p:spPr>
          <a:xfrm>
            <a:off x="446911" y="502432"/>
            <a:ext cx="0" cy="3486527"/>
          </a:xfrm>
          <a:prstGeom prst="line">
            <a:avLst/>
          </a:prstGeom>
          <a:ln w="38100" cap="flat">
            <a:solidFill>
              <a:srgbClr val="FFFFFF"/>
            </a:solidFill>
            <a:prstDash val="solid"/>
            <a:headEnd type="none" w="sm" len="sm"/>
            <a:tailEnd type="none" w="sm" len="sm"/>
          </a:ln>
        </p:spPr>
        <p:txBody>
          <a:bodyPr/>
          <a:lstStyle/>
          <a:p>
            <a:endParaRPr lang="en-001"/>
          </a:p>
        </p:txBody>
      </p:sp>
      <p:sp>
        <p:nvSpPr>
          <p:cNvPr id="11" name="AutoShape 11"/>
          <p:cNvSpPr/>
          <p:nvPr/>
        </p:nvSpPr>
        <p:spPr>
          <a:xfrm>
            <a:off x="17278350" y="1066800"/>
            <a:ext cx="0" cy="1503105"/>
          </a:xfrm>
          <a:prstGeom prst="line">
            <a:avLst/>
          </a:prstGeom>
          <a:ln w="38100" cap="flat">
            <a:solidFill>
              <a:srgbClr val="FFFFFF"/>
            </a:solidFill>
            <a:prstDash val="solid"/>
            <a:headEnd type="none" w="sm" len="sm"/>
            <a:tailEnd type="none" w="sm" len="sm"/>
          </a:ln>
        </p:spPr>
        <p:txBody>
          <a:bodyPr/>
          <a:lstStyle/>
          <a:p>
            <a:endParaRPr lang="en-001"/>
          </a:p>
        </p:txBody>
      </p:sp>
      <p:sp>
        <p:nvSpPr>
          <p:cNvPr id="12" name="AutoShape 12"/>
          <p:cNvSpPr/>
          <p:nvPr/>
        </p:nvSpPr>
        <p:spPr>
          <a:xfrm>
            <a:off x="17240250" y="7536479"/>
            <a:ext cx="0" cy="1503105"/>
          </a:xfrm>
          <a:prstGeom prst="line">
            <a:avLst/>
          </a:prstGeom>
          <a:ln w="38100" cap="flat">
            <a:solidFill>
              <a:srgbClr val="FFFFFF"/>
            </a:solidFill>
            <a:prstDash val="solid"/>
            <a:headEnd type="none" w="sm" len="sm"/>
            <a:tailEnd type="none" w="sm" len="sm"/>
          </a:ln>
        </p:spPr>
        <p:txBody>
          <a:bodyPr/>
          <a:lstStyle/>
          <a:p>
            <a:endParaRPr lang="en-001"/>
          </a:p>
        </p:txBody>
      </p:sp>
      <p:sp>
        <p:nvSpPr>
          <p:cNvPr id="13" name="AutoShape 13"/>
          <p:cNvSpPr/>
          <p:nvPr/>
        </p:nvSpPr>
        <p:spPr>
          <a:xfrm>
            <a:off x="938143" y="1038225"/>
            <a:ext cx="0" cy="1503105"/>
          </a:xfrm>
          <a:prstGeom prst="line">
            <a:avLst/>
          </a:prstGeom>
          <a:ln w="38100" cap="flat">
            <a:solidFill>
              <a:srgbClr val="FFFFFF"/>
            </a:solidFill>
            <a:prstDash val="solid"/>
            <a:headEnd type="none" w="sm" len="sm"/>
            <a:tailEnd type="none" w="sm" len="sm"/>
          </a:ln>
        </p:spPr>
        <p:txBody>
          <a:bodyPr/>
          <a:lstStyle/>
          <a:p>
            <a:endParaRPr lang="en-001"/>
          </a:p>
        </p:txBody>
      </p:sp>
      <p:sp>
        <p:nvSpPr>
          <p:cNvPr id="14" name="AutoShape 14"/>
          <p:cNvSpPr/>
          <p:nvPr/>
        </p:nvSpPr>
        <p:spPr>
          <a:xfrm>
            <a:off x="957193" y="7555529"/>
            <a:ext cx="0" cy="1503105"/>
          </a:xfrm>
          <a:prstGeom prst="line">
            <a:avLst/>
          </a:prstGeom>
          <a:ln w="38100" cap="flat">
            <a:solidFill>
              <a:srgbClr val="FFFFFF"/>
            </a:solidFill>
            <a:prstDash val="solid"/>
            <a:headEnd type="none" w="sm" len="sm"/>
            <a:tailEnd type="none" w="sm" len="sm"/>
          </a:ln>
        </p:spPr>
        <p:txBody>
          <a:bodyPr/>
          <a:lstStyle/>
          <a:p>
            <a:endParaRPr lang="en-001"/>
          </a:p>
        </p:txBody>
      </p:sp>
      <p:sp>
        <p:nvSpPr>
          <p:cNvPr id="15" name="AutoShape 15"/>
          <p:cNvSpPr/>
          <p:nvPr/>
        </p:nvSpPr>
        <p:spPr>
          <a:xfrm>
            <a:off x="15756195" y="9020534"/>
            <a:ext cx="1503105" cy="0"/>
          </a:xfrm>
          <a:prstGeom prst="line">
            <a:avLst/>
          </a:prstGeom>
          <a:ln w="38100" cap="flat">
            <a:solidFill>
              <a:srgbClr val="FFFFFF"/>
            </a:solidFill>
            <a:prstDash val="solid"/>
            <a:headEnd type="none" w="sm" len="sm"/>
            <a:tailEnd type="none" w="sm" len="sm"/>
          </a:ln>
        </p:spPr>
        <p:txBody>
          <a:bodyPr/>
          <a:lstStyle/>
          <a:p>
            <a:endParaRPr lang="en-001"/>
          </a:p>
        </p:txBody>
      </p:sp>
      <p:sp>
        <p:nvSpPr>
          <p:cNvPr id="16" name="AutoShape 16"/>
          <p:cNvSpPr/>
          <p:nvPr/>
        </p:nvSpPr>
        <p:spPr>
          <a:xfrm>
            <a:off x="15775245" y="1047750"/>
            <a:ext cx="1503105" cy="0"/>
          </a:xfrm>
          <a:prstGeom prst="line">
            <a:avLst/>
          </a:prstGeom>
          <a:ln w="38100" cap="flat">
            <a:solidFill>
              <a:srgbClr val="FFFFFF"/>
            </a:solidFill>
            <a:prstDash val="solid"/>
            <a:headEnd type="none" w="sm" len="sm"/>
            <a:tailEnd type="none" w="sm" len="sm"/>
          </a:ln>
        </p:spPr>
        <p:txBody>
          <a:bodyPr/>
          <a:lstStyle/>
          <a:p>
            <a:endParaRPr lang="en-001"/>
          </a:p>
        </p:txBody>
      </p:sp>
      <p:sp>
        <p:nvSpPr>
          <p:cNvPr id="17" name="AutoShape 17"/>
          <p:cNvSpPr/>
          <p:nvPr/>
        </p:nvSpPr>
        <p:spPr>
          <a:xfrm>
            <a:off x="938143" y="1047750"/>
            <a:ext cx="1503105" cy="0"/>
          </a:xfrm>
          <a:prstGeom prst="line">
            <a:avLst/>
          </a:prstGeom>
          <a:ln w="38100" cap="flat">
            <a:solidFill>
              <a:srgbClr val="FFFFFF"/>
            </a:solidFill>
            <a:prstDash val="solid"/>
            <a:headEnd type="none" w="sm" len="sm"/>
            <a:tailEnd type="none" w="sm" len="sm"/>
          </a:ln>
        </p:spPr>
        <p:txBody>
          <a:bodyPr/>
          <a:lstStyle/>
          <a:p>
            <a:endParaRPr lang="en-001"/>
          </a:p>
        </p:txBody>
      </p:sp>
      <p:sp>
        <p:nvSpPr>
          <p:cNvPr id="18" name="AutoShape 18"/>
          <p:cNvSpPr/>
          <p:nvPr/>
        </p:nvSpPr>
        <p:spPr>
          <a:xfrm>
            <a:off x="938143" y="9039584"/>
            <a:ext cx="1503105" cy="0"/>
          </a:xfrm>
          <a:prstGeom prst="line">
            <a:avLst/>
          </a:prstGeom>
          <a:ln w="38100" cap="flat">
            <a:solidFill>
              <a:srgbClr val="FFFFFF"/>
            </a:solidFill>
            <a:prstDash val="solid"/>
            <a:headEnd type="none" w="sm" len="sm"/>
            <a:tailEnd type="none" w="sm" len="sm"/>
          </a:ln>
        </p:spPr>
        <p:txBody>
          <a:bodyPr/>
          <a:lstStyle/>
          <a:p>
            <a:endParaRPr lang="en-001"/>
          </a:p>
        </p:txBody>
      </p:sp>
      <p:sp>
        <p:nvSpPr>
          <p:cNvPr id="19" name="Freeform 19"/>
          <p:cNvSpPr/>
          <p:nvPr/>
        </p:nvSpPr>
        <p:spPr>
          <a:xfrm>
            <a:off x="7915673" y="240945"/>
            <a:ext cx="2513804" cy="2469799"/>
          </a:xfrm>
          <a:custGeom>
            <a:avLst/>
            <a:gdLst/>
            <a:ahLst/>
            <a:cxnLst/>
            <a:rect l="l" t="t" r="r" b="b"/>
            <a:pathLst>
              <a:path w="2513804" h="2469799">
                <a:moveTo>
                  <a:pt x="0" y="0"/>
                </a:moveTo>
                <a:lnTo>
                  <a:pt x="2513804" y="0"/>
                </a:lnTo>
                <a:lnTo>
                  <a:pt x="2513804" y="2469799"/>
                </a:lnTo>
                <a:lnTo>
                  <a:pt x="0" y="2469799"/>
                </a:lnTo>
                <a:lnTo>
                  <a:pt x="0" y="0"/>
                </a:lnTo>
                <a:close/>
              </a:path>
            </a:pathLst>
          </a:custGeom>
          <a:blipFill>
            <a:blip r:embed="rId3"/>
            <a:stretch>
              <a:fillRect/>
            </a:stretch>
          </a:blipFill>
        </p:spPr>
        <p:txBody>
          <a:bodyPr/>
          <a:lstStyle/>
          <a:p>
            <a:endParaRPr lang="en-001"/>
          </a:p>
        </p:txBody>
      </p:sp>
      <p:sp>
        <p:nvSpPr>
          <p:cNvPr id="20" name="TextBox 20"/>
          <p:cNvSpPr txBox="1"/>
          <p:nvPr/>
        </p:nvSpPr>
        <p:spPr>
          <a:xfrm>
            <a:off x="3670540" y="3196519"/>
            <a:ext cx="10715255" cy="439413"/>
          </a:xfrm>
          <a:prstGeom prst="rect">
            <a:avLst/>
          </a:prstGeom>
        </p:spPr>
        <p:txBody>
          <a:bodyPr lIns="0" tIns="0" rIns="0" bIns="0" rtlCol="0" anchor="t">
            <a:spAutoFit/>
          </a:bodyPr>
          <a:lstStyle/>
          <a:p>
            <a:pPr algn="ctr">
              <a:lnSpc>
                <a:spcPts val="3019"/>
              </a:lnSpc>
              <a:spcBef>
                <a:spcPct val="0"/>
              </a:spcBef>
            </a:pPr>
            <a:r>
              <a:rPr lang="en-US" sz="3774" b="1">
                <a:solidFill>
                  <a:srgbClr val="FFFFFF"/>
                </a:solidFill>
                <a:latin typeface="HK Modular"/>
                <a:ea typeface="HK Modular"/>
                <a:cs typeface="HK Modular"/>
                <a:sym typeface="HK Modular"/>
              </a:rPr>
              <a:t>MINOR PROJECT PRESENTATION</a:t>
            </a:r>
          </a:p>
        </p:txBody>
      </p:sp>
      <p:sp>
        <p:nvSpPr>
          <p:cNvPr id="21" name="TextBox 21"/>
          <p:cNvSpPr txBox="1"/>
          <p:nvPr/>
        </p:nvSpPr>
        <p:spPr>
          <a:xfrm>
            <a:off x="2161652" y="3941334"/>
            <a:ext cx="14194811" cy="1053478"/>
          </a:xfrm>
          <a:prstGeom prst="rect">
            <a:avLst/>
          </a:prstGeom>
        </p:spPr>
        <p:txBody>
          <a:bodyPr lIns="0" tIns="0" rIns="0" bIns="0" rtlCol="0" anchor="t">
            <a:spAutoFit/>
          </a:bodyPr>
          <a:lstStyle/>
          <a:p>
            <a:pPr algn="ctr">
              <a:lnSpc>
                <a:spcPts val="2834"/>
              </a:lnSpc>
              <a:spcBef>
                <a:spcPct val="0"/>
              </a:spcBef>
            </a:pPr>
            <a:r>
              <a:rPr lang="en-US" sz="2024" i="1">
                <a:solidFill>
                  <a:srgbClr val="FFFFFF"/>
                </a:solidFill>
                <a:latin typeface="Arimo Italics"/>
                <a:ea typeface="Arimo Italics"/>
                <a:cs typeface="Arimo Italics"/>
                <a:sym typeface="Arimo Italics"/>
              </a:rPr>
              <a:t>SUBMITTED IN PARTIAL FULFILLMENT OF THE REQUIREMENTS FOR THE AWARD OF THE DEGREE OF </a:t>
            </a:r>
          </a:p>
          <a:p>
            <a:pPr algn="ctr">
              <a:lnSpc>
                <a:spcPts val="2834"/>
              </a:lnSpc>
              <a:spcBef>
                <a:spcPct val="0"/>
              </a:spcBef>
            </a:pPr>
            <a:r>
              <a:rPr lang="en-US" sz="2024" i="1">
                <a:solidFill>
                  <a:srgbClr val="FFFFFF"/>
                </a:solidFill>
                <a:latin typeface="Arimo Italics"/>
                <a:ea typeface="Arimo Italics"/>
                <a:cs typeface="Arimo Italics"/>
                <a:sym typeface="Arimo Italics"/>
              </a:rPr>
              <a:t>B. TECH IN COMPUTER IN COMPUTER SCIENCE AND ENGINEERING</a:t>
            </a:r>
          </a:p>
          <a:p>
            <a:pPr algn="ctr">
              <a:lnSpc>
                <a:spcPts val="2834"/>
              </a:lnSpc>
              <a:spcBef>
                <a:spcPct val="0"/>
              </a:spcBef>
            </a:pPr>
            <a:r>
              <a:rPr lang="en-US" sz="2024" i="1">
                <a:solidFill>
                  <a:srgbClr val="FFFFFF"/>
                </a:solidFill>
                <a:latin typeface="Arimo Italics"/>
                <a:ea typeface="Arimo Italics"/>
                <a:cs typeface="Arimo Italics"/>
                <a:sym typeface="Arimo Italics"/>
              </a:rPr>
              <a:t>BY</a:t>
            </a:r>
          </a:p>
        </p:txBody>
      </p:sp>
      <p:sp>
        <p:nvSpPr>
          <p:cNvPr id="22" name="TextBox 22"/>
          <p:cNvSpPr txBox="1"/>
          <p:nvPr/>
        </p:nvSpPr>
        <p:spPr>
          <a:xfrm>
            <a:off x="1028700" y="5709548"/>
            <a:ext cx="7788933" cy="495654"/>
          </a:xfrm>
          <a:prstGeom prst="rect">
            <a:avLst/>
          </a:prstGeom>
        </p:spPr>
        <p:txBody>
          <a:bodyPr lIns="0" tIns="0" rIns="0" bIns="0" rtlCol="0" anchor="t">
            <a:spAutoFit/>
          </a:bodyPr>
          <a:lstStyle/>
          <a:p>
            <a:pPr algn="ctr">
              <a:lnSpc>
                <a:spcPts val="1883"/>
              </a:lnSpc>
            </a:pPr>
            <a:r>
              <a:rPr lang="en-US" sz="2354" b="1">
                <a:solidFill>
                  <a:srgbClr val="FFFFFF"/>
                </a:solidFill>
                <a:latin typeface="Arimo Bold"/>
                <a:ea typeface="Arimo Bold"/>
                <a:cs typeface="Arimo Bold"/>
                <a:sym typeface="Arimo Bold"/>
              </a:rPr>
              <a:t>HARSH VARDHAN SINGH</a:t>
            </a:r>
          </a:p>
          <a:p>
            <a:pPr algn="ctr">
              <a:lnSpc>
                <a:spcPts val="1727"/>
              </a:lnSpc>
              <a:spcBef>
                <a:spcPct val="0"/>
              </a:spcBef>
            </a:pPr>
            <a:endParaRPr lang="en-US" sz="2354" b="1">
              <a:solidFill>
                <a:srgbClr val="FFFFFF"/>
              </a:solidFill>
              <a:latin typeface="Arimo Bold"/>
              <a:ea typeface="Arimo Bold"/>
              <a:cs typeface="Arimo Bold"/>
              <a:sym typeface="Arimo Bold"/>
            </a:endParaRPr>
          </a:p>
        </p:txBody>
      </p:sp>
      <p:sp>
        <p:nvSpPr>
          <p:cNvPr id="23" name="TextBox 23"/>
          <p:cNvSpPr txBox="1"/>
          <p:nvPr/>
        </p:nvSpPr>
        <p:spPr>
          <a:xfrm>
            <a:off x="1028700" y="6089314"/>
            <a:ext cx="7788933" cy="437515"/>
          </a:xfrm>
          <a:prstGeom prst="rect">
            <a:avLst/>
          </a:prstGeom>
        </p:spPr>
        <p:txBody>
          <a:bodyPr lIns="0" tIns="0" rIns="0" bIns="0" rtlCol="0" anchor="t">
            <a:spAutoFit/>
          </a:bodyPr>
          <a:lstStyle/>
          <a:p>
            <a:pPr algn="ctr">
              <a:lnSpc>
                <a:spcPts val="1639"/>
              </a:lnSpc>
            </a:pPr>
            <a:r>
              <a:rPr lang="en-US" sz="2049" b="1">
                <a:solidFill>
                  <a:srgbClr val="FFFFFF"/>
                </a:solidFill>
                <a:latin typeface="Arimo Bold"/>
                <a:ea typeface="Arimo Bold"/>
                <a:cs typeface="Arimo Bold"/>
                <a:sym typeface="Arimo Bold"/>
              </a:rPr>
              <a:t>BTECH/60304/21</a:t>
            </a:r>
          </a:p>
          <a:p>
            <a:pPr algn="ctr">
              <a:lnSpc>
                <a:spcPts val="1639"/>
              </a:lnSpc>
              <a:spcBef>
                <a:spcPct val="0"/>
              </a:spcBef>
            </a:pPr>
            <a:endParaRPr lang="en-US" sz="2049" b="1">
              <a:solidFill>
                <a:srgbClr val="FFFFFF"/>
              </a:solidFill>
              <a:latin typeface="Arimo Bold"/>
              <a:ea typeface="Arimo Bold"/>
              <a:cs typeface="Arimo Bold"/>
              <a:sym typeface="Arimo Bold"/>
            </a:endParaRPr>
          </a:p>
        </p:txBody>
      </p:sp>
      <p:sp>
        <p:nvSpPr>
          <p:cNvPr id="24" name="TextBox 24"/>
          <p:cNvSpPr txBox="1"/>
          <p:nvPr/>
        </p:nvSpPr>
        <p:spPr>
          <a:xfrm>
            <a:off x="5983839" y="5709548"/>
            <a:ext cx="7788933" cy="495654"/>
          </a:xfrm>
          <a:prstGeom prst="rect">
            <a:avLst/>
          </a:prstGeom>
        </p:spPr>
        <p:txBody>
          <a:bodyPr lIns="0" tIns="0" rIns="0" bIns="0" rtlCol="0" anchor="t">
            <a:spAutoFit/>
          </a:bodyPr>
          <a:lstStyle/>
          <a:p>
            <a:pPr algn="ctr">
              <a:lnSpc>
                <a:spcPts val="1883"/>
              </a:lnSpc>
            </a:pPr>
            <a:r>
              <a:rPr lang="en-US" sz="2354" b="1">
                <a:solidFill>
                  <a:srgbClr val="FFFFFF"/>
                </a:solidFill>
                <a:latin typeface="Arimo Bold"/>
                <a:ea typeface="Arimo Bold"/>
                <a:cs typeface="Arimo Bold"/>
                <a:sym typeface="Arimo Bold"/>
              </a:rPr>
              <a:t>RANVIR RANVIJAY SINGH</a:t>
            </a:r>
          </a:p>
          <a:p>
            <a:pPr algn="ctr">
              <a:lnSpc>
                <a:spcPts val="1727"/>
              </a:lnSpc>
              <a:spcBef>
                <a:spcPct val="0"/>
              </a:spcBef>
            </a:pPr>
            <a:endParaRPr lang="en-US" sz="2354" b="1">
              <a:solidFill>
                <a:srgbClr val="FFFFFF"/>
              </a:solidFill>
              <a:latin typeface="Arimo Bold"/>
              <a:ea typeface="Arimo Bold"/>
              <a:cs typeface="Arimo Bold"/>
              <a:sym typeface="Arimo Bold"/>
            </a:endParaRPr>
          </a:p>
        </p:txBody>
      </p:sp>
      <p:sp>
        <p:nvSpPr>
          <p:cNvPr id="25" name="TextBox 25"/>
          <p:cNvSpPr txBox="1"/>
          <p:nvPr/>
        </p:nvSpPr>
        <p:spPr>
          <a:xfrm>
            <a:off x="5983839" y="6089314"/>
            <a:ext cx="7788933" cy="437515"/>
          </a:xfrm>
          <a:prstGeom prst="rect">
            <a:avLst/>
          </a:prstGeom>
        </p:spPr>
        <p:txBody>
          <a:bodyPr lIns="0" tIns="0" rIns="0" bIns="0" rtlCol="0" anchor="t">
            <a:spAutoFit/>
          </a:bodyPr>
          <a:lstStyle/>
          <a:p>
            <a:pPr algn="ctr">
              <a:lnSpc>
                <a:spcPts val="1639"/>
              </a:lnSpc>
            </a:pPr>
            <a:r>
              <a:rPr lang="en-US" sz="2049" b="1">
                <a:solidFill>
                  <a:srgbClr val="FFFFFF"/>
                </a:solidFill>
                <a:latin typeface="Arimo Bold"/>
                <a:ea typeface="Arimo Bold"/>
                <a:cs typeface="Arimo Bold"/>
                <a:sym typeface="Arimo Bold"/>
              </a:rPr>
              <a:t>BTECH/60301/21</a:t>
            </a:r>
          </a:p>
          <a:p>
            <a:pPr algn="ctr">
              <a:lnSpc>
                <a:spcPts val="1639"/>
              </a:lnSpc>
              <a:spcBef>
                <a:spcPct val="0"/>
              </a:spcBef>
            </a:pPr>
            <a:endParaRPr lang="en-US" sz="2049" b="1">
              <a:solidFill>
                <a:srgbClr val="FFFFFF"/>
              </a:solidFill>
              <a:latin typeface="Arimo Bold"/>
              <a:ea typeface="Arimo Bold"/>
              <a:cs typeface="Arimo Bold"/>
              <a:sym typeface="Arimo Bold"/>
            </a:endParaRPr>
          </a:p>
        </p:txBody>
      </p:sp>
      <p:sp>
        <p:nvSpPr>
          <p:cNvPr id="26" name="TextBox 26"/>
          <p:cNvSpPr txBox="1"/>
          <p:nvPr/>
        </p:nvSpPr>
        <p:spPr>
          <a:xfrm>
            <a:off x="10398909" y="5709548"/>
            <a:ext cx="7788933" cy="281527"/>
          </a:xfrm>
          <a:prstGeom prst="rect">
            <a:avLst/>
          </a:prstGeom>
        </p:spPr>
        <p:txBody>
          <a:bodyPr lIns="0" tIns="0" rIns="0" bIns="0" rtlCol="0" anchor="t">
            <a:spAutoFit/>
          </a:bodyPr>
          <a:lstStyle/>
          <a:p>
            <a:pPr algn="ctr">
              <a:lnSpc>
                <a:spcPts val="1883"/>
              </a:lnSpc>
              <a:spcBef>
                <a:spcPct val="0"/>
              </a:spcBef>
            </a:pPr>
            <a:r>
              <a:rPr lang="en-US" sz="2354" b="1">
                <a:solidFill>
                  <a:srgbClr val="FFFFFF"/>
                </a:solidFill>
                <a:latin typeface="Arimo Bold"/>
                <a:ea typeface="Arimo Bold"/>
                <a:cs typeface="Arimo Bold"/>
                <a:sym typeface="Arimo Bold"/>
              </a:rPr>
              <a:t>AADITYA KUMAR</a:t>
            </a:r>
          </a:p>
        </p:txBody>
      </p:sp>
      <p:sp>
        <p:nvSpPr>
          <p:cNvPr id="27" name="TextBox 27"/>
          <p:cNvSpPr txBox="1"/>
          <p:nvPr/>
        </p:nvSpPr>
        <p:spPr>
          <a:xfrm>
            <a:off x="10398909" y="6089314"/>
            <a:ext cx="7788933" cy="237712"/>
          </a:xfrm>
          <a:prstGeom prst="rect">
            <a:avLst/>
          </a:prstGeom>
        </p:spPr>
        <p:txBody>
          <a:bodyPr lIns="0" tIns="0" rIns="0" bIns="0" rtlCol="0" anchor="t">
            <a:spAutoFit/>
          </a:bodyPr>
          <a:lstStyle/>
          <a:p>
            <a:pPr algn="ctr">
              <a:lnSpc>
                <a:spcPts val="1643"/>
              </a:lnSpc>
              <a:spcBef>
                <a:spcPct val="0"/>
              </a:spcBef>
            </a:pPr>
            <a:r>
              <a:rPr lang="en-US" sz="2054" b="1">
                <a:solidFill>
                  <a:srgbClr val="FFFFFF"/>
                </a:solidFill>
                <a:latin typeface="Arimo Bold"/>
                <a:ea typeface="Arimo Bold"/>
                <a:cs typeface="Arimo Bold"/>
                <a:sym typeface="Arimo Bold"/>
              </a:rPr>
              <a:t>BTECH/60308/21</a:t>
            </a:r>
          </a:p>
        </p:txBody>
      </p:sp>
      <p:sp>
        <p:nvSpPr>
          <p:cNvPr id="28" name="TextBox 28"/>
          <p:cNvSpPr txBox="1"/>
          <p:nvPr/>
        </p:nvSpPr>
        <p:spPr>
          <a:xfrm>
            <a:off x="5249533" y="7490902"/>
            <a:ext cx="7788933" cy="235966"/>
          </a:xfrm>
          <a:prstGeom prst="rect">
            <a:avLst/>
          </a:prstGeom>
        </p:spPr>
        <p:txBody>
          <a:bodyPr lIns="0" tIns="0" rIns="0" bIns="0" rtlCol="0" anchor="t">
            <a:spAutoFit/>
          </a:bodyPr>
          <a:lstStyle/>
          <a:p>
            <a:pPr algn="ctr">
              <a:lnSpc>
                <a:spcPts val="1615"/>
              </a:lnSpc>
              <a:spcBef>
                <a:spcPct val="0"/>
              </a:spcBef>
            </a:pPr>
            <a:r>
              <a:rPr lang="en-US" sz="2019" i="1">
                <a:solidFill>
                  <a:srgbClr val="FFFFFF"/>
                </a:solidFill>
                <a:latin typeface="Arimo Italics"/>
                <a:ea typeface="Arimo Italics"/>
                <a:cs typeface="Arimo Italics"/>
                <a:sym typeface="Arimo Italics"/>
              </a:rPr>
              <a:t>UNDER THE GUIDANCE OF</a:t>
            </a:r>
          </a:p>
        </p:txBody>
      </p:sp>
      <p:sp>
        <p:nvSpPr>
          <p:cNvPr id="29" name="TextBox 29"/>
          <p:cNvSpPr txBox="1"/>
          <p:nvPr/>
        </p:nvSpPr>
        <p:spPr>
          <a:xfrm>
            <a:off x="5249533" y="7889718"/>
            <a:ext cx="7788933" cy="281527"/>
          </a:xfrm>
          <a:prstGeom prst="rect">
            <a:avLst/>
          </a:prstGeom>
        </p:spPr>
        <p:txBody>
          <a:bodyPr lIns="0" tIns="0" rIns="0" bIns="0" rtlCol="0" anchor="t">
            <a:spAutoFit/>
          </a:bodyPr>
          <a:lstStyle/>
          <a:p>
            <a:pPr algn="ctr">
              <a:lnSpc>
                <a:spcPts val="1883"/>
              </a:lnSpc>
              <a:spcBef>
                <a:spcPct val="0"/>
              </a:spcBef>
            </a:pPr>
            <a:r>
              <a:rPr lang="en-US" sz="2354" b="1">
                <a:solidFill>
                  <a:srgbClr val="FFFFFF"/>
                </a:solidFill>
                <a:latin typeface="Arimo Bold"/>
                <a:ea typeface="Arimo Bold"/>
                <a:cs typeface="Arimo Bold"/>
                <a:sym typeface="Arimo Bold"/>
              </a:rPr>
              <a:t>DR. SOUMYA RAY</a:t>
            </a:r>
          </a:p>
        </p:txBody>
      </p:sp>
      <p:sp>
        <p:nvSpPr>
          <p:cNvPr id="30" name="TextBox 30"/>
          <p:cNvSpPr txBox="1"/>
          <p:nvPr/>
        </p:nvSpPr>
        <p:spPr>
          <a:xfrm>
            <a:off x="5249533" y="8323645"/>
            <a:ext cx="7788933" cy="235966"/>
          </a:xfrm>
          <a:prstGeom prst="rect">
            <a:avLst/>
          </a:prstGeom>
        </p:spPr>
        <p:txBody>
          <a:bodyPr lIns="0" tIns="0" rIns="0" bIns="0" rtlCol="0" anchor="t">
            <a:spAutoFit/>
          </a:bodyPr>
          <a:lstStyle/>
          <a:p>
            <a:pPr algn="ctr">
              <a:lnSpc>
                <a:spcPts val="1615"/>
              </a:lnSpc>
              <a:spcBef>
                <a:spcPct val="0"/>
              </a:spcBef>
            </a:pPr>
            <a:r>
              <a:rPr lang="en-US" sz="2019">
                <a:solidFill>
                  <a:srgbClr val="FFFFFF"/>
                </a:solidFill>
                <a:latin typeface="Arimo"/>
                <a:ea typeface="Arimo"/>
                <a:cs typeface="Arimo"/>
                <a:sym typeface="Arimo"/>
              </a:rPr>
              <a:t>DEPARTMENT OF CSE</a:t>
            </a:r>
          </a:p>
        </p:txBody>
      </p:sp>
      <p:sp>
        <p:nvSpPr>
          <p:cNvPr id="31" name="TextBox 31"/>
          <p:cNvSpPr txBox="1"/>
          <p:nvPr/>
        </p:nvSpPr>
        <p:spPr>
          <a:xfrm>
            <a:off x="5278108" y="8712011"/>
            <a:ext cx="7788933" cy="235966"/>
          </a:xfrm>
          <a:prstGeom prst="rect">
            <a:avLst/>
          </a:prstGeom>
        </p:spPr>
        <p:txBody>
          <a:bodyPr lIns="0" tIns="0" rIns="0" bIns="0" rtlCol="0" anchor="t">
            <a:spAutoFit/>
          </a:bodyPr>
          <a:lstStyle/>
          <a:p>
            <a:pPr algn="ctr">
              <a:lnSpc>
                <a:spcPts val="1615"/>
              </a:lnSpc>
              <a:spcBef>
                <a:spcPct val="0"/>
              </a:spcBef>
            </a:pPr>
            <a:r>
              <a:rPr lang="en-US" sz="2019">
                <a:solidFill>
                  <a:srgbClr val="FFFFFF"/>
                </a:solidFill>
                <a:latin typeface="Arimo"/>
                <a:ea typeface="Arimo"/>
                <a:cs typeface="Arimo"/>
                <a:sym typeface="Arimo"/>
              </a:rPr>
              <a:t>BIT DEOGHAR CAMPUS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3005931">
            <a:off x="-3724804" y="7030564"/>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alphaModFix amt="80000"/>
            </a:blip>
            <a:stretch>
              <a:fillRect/>
            </a:stretch>
          </a:blipFill>
        </p:spPr>
        <p:txBody>
          <a:bodyPr/>
          <a:lstStyle/>
          <a:p>
            <a:endParaRPr lang="en-001"/>
          </a:p>
        </p:txBody>
      </p:sp>
      <p:sp>
        <p:nvSpPr>
          <p:cNvPr id="3" name="Freeform 3"/>
          <p:cNvSpPr/>
          <p:nvPr/>
        </p:nvSpPr>
        <p:spPr>
          <a:xfrm rot="479158">
            <a:off x="14674446" y="8229599"/>
            <a:ext cx="4632618" cy="4114800"/>
          </a:xfrm>
          <a:custGeom>
            <a:avLst/>
            <a:gdLst/>
            <a:ahLst/>
            <a:cxnLst/>
            <a:rect l="l" t="t" r="r" b="b"/>
            <a:pathLst>
              <a:path w="4632618" h="4114800">
                <a:moveTo>
                  <a:pt x="0" y="0"/>
                </a:moveTo>
                <a:lnTo>
                  <a:pt x="4632618" y="0"/>
                </a:lnTo>
                <a:lnTo>
                  <a:pt x="4632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001"/>
          </a:p>
        </p:txBody>
      </p:sp>
      <p:grpSp>
        <p:nvGrpSpPr>
          <p:cNvPr id="4" name="Group 4"/>
          <p:cNvGrpSpPr/>
          <p:nvPr/>
        </p:nvGrpSpPr>
        <p:grpSpPr>
          <a:xfrm>
            <a:off x="0" y="489294"/>
            <a:ext cx="4848124" cy="1270833"/>
            <a:chOff x="0" y="0"/>
            <a:chExt cx="1276872" cy="334705"/>
          </a:xfrm>
        </p:grpSpPr>
        <p:sp>
          <p:nvSpPr>
            <p:cNvPr id="5" name="Freeform 5"/>
            <p:cNvSpPr/>
            <p:nvPr/>
          </p:nvSpPr>
          <p:spPr>
            <a:xfrm>
              <a:off x="0" y="0"/>
              <a:ext cx="1276872" cy="334705"/>
            </a:xfrm>
            <a:custGeom>
              <a:avLst/>
              <a:gdLst/>
              <a:ahLst/>
              <a:cxnLst/>
              <a:rect l="l" t="t" r="r" b="b"/>
              <a:pathLst>
                <a:path w="1276872" h="334705">
                  <a:moveTo>
                    <a:pt x="1073672" y="0"/>
                  </a:moveTo>
                  <a:lnTo>
                    <a:pt x="0" y="0"/>
                  </a:lnTo>
                  <a:lnTo>
                    <a:pt x="0" y="334705"/>
                  </a:lnTo>
                  <a:lnTo>
                    <a:pt x="1073672" y="334705"/>
                  </a:lnTo>
                  <a:lnTo>
                    <a:pt x="1276872" y="167352"/>
                  </a:lnTo>
                  <a:lnTo>
                    <a:pt x="1073672" y="0"/>
                  </a:lnTo>
                  <a:close/>
                </a:path>
              </a:pathLst>
            </a:custGeom>
            <a:solidFill>
              <a:srgbClr val="DD9904"/>
            </a:solidFill>
          </p:spPr>
          <p:txBody>
            <a:bodyPr/>
            <a:lstStyle/>
            <a:p>
              <a:endParaRPr lang="en-001"/>
            </a:p>
          </p:txBody>
        </p:sp>
        <p:sp>
          <p:nvSpPr>
            <p:cNvPr id="6" name="TextBox 6"/>
            <p:cNvSpPr txBox="1"/>
            <p:nvPr/>
          </p:nvSpPr>
          <p:spPr>
            <a:xfrm>
              <a:off x="0" y="-66675"/>
              <a:ext cx="1162572" cy="401380"/>
            </a:xfrm>
            <a:prstGeom prst="rect">
              <a:avLst/>
            </a:prstGeom>
          </p:spPr>
          <p:txBody>
            <a:bodyPr lIns="50800" tIns="50800" rIns="50800" bIns="50800" rtlCol="0" anchor="ctr"/>
            <a:lstStyle/>
            <a:p>
              <a:pPr algn="ctr">
                <a:lnSpc>
                  <a:spcPts val="3639"/>
                </a:lnSpc>
              </a:pPr>
              <a:endParaRPr/>
            </a:p>
          </p:txBody>
        </p:sp>
      </p:grpSp>
      <p:sp>
        <p:nvSpPr>
          <p:cNvPr id="7" name="TextBox 7"/>
          <p:cNvSpPr txBox="1"/>
          <p:nvPr/>
        </p:nvSpPr>
        <p:spPr>
          <a:xfrm>
            <a:off x="412263" y="3186012"/>
            <a:ext cx="16154047" cy="473435"/>
          </a:xfrm>
          <a:prstGeom prst="rect">
            <a:avLst/>
          </a:prstGeom>
        </p:spPr>
        <p:txBody>
          <a:bodyPr lIns="0" tIns="0" rIns="0" bIns="0" rtlCol="0" anchor="t">
            <a:spAutoFit/>
          </a:bodyPr>
          <a:lstStyle/>
          <a:p>
            <a:pPr algn="l">
              <a:lnSpc>
                <a:spcPts val="3502"/>
              </a:lnSpc>
            </a:pPr>
            <a:r>
              <a:rPr lang="en-US" sz="3400" b="1" spc="95">
                <a:solidFill>
                  <a:srgbClr val="E9E9E9"/>
                </a:solidFill>
                <a:latin typeface="HK Modular"/>
                <a:ea typeface="HK Modular"/>
                <a:cs typeface="HK Modular"/>
                <a:sym typeface="HK Modular"/>
              </a:rPr>
              <a:t>NMAP SCANNER TOOL</a:t>
            </a:r>
          </a:p>
        </p:txBody>
      </p:sp>
      <p:grpSp>
        <p:nvGrpSpPr>
          <p:cNvPr id="8" name="Group 8"/>
          <p:cNvGrpSpPr>
            <a:grpSpLocks noChangeAspect="1"/>
          </p:cNvGrpSpPr>
          <p:nvPr/>
        </p:nvGrpSpPr>
        <p:grpSpPr>
          <a:xfrm>
            <a:off x="11570588" y="1028700"/>
            <a:ext cx="5688712" cy="4567416"/>
            <a:chOff x="0" y="0"/>
            <a:chExt cx="7467600" cy="5995670"/>
          </a:xfrm>
        </p:grpSpPr>
        <p:sp>
          <p:nvSpPr>
            <p:cNvPr id="9" name="Freeform 9"/>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001"/>
            </a:p>
          </p:txBody>
        </p:sp>
        <p:sp>
          <p:nvSpPr>
            <p:cNvPr id="10" name="Freeform 10"/>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001"/>
            </a:p>
          </p:txBody>
        </p:sp>
        <p:sp>
          <p:nvSpPr>
            <p:cNvPr id="11" name="Freeform 11"/>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001"/>
            </a:p>
          </p:txBody>
        </p:sp>
        <p:sp>
          <p:nvSpPr>
            <p:cNvPr id="12" name="Freeform 12"/>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5"/>
              <a:stretch>
                <a:fillRect t="-9337" b="-9337"/>
              </a:stretch>
            </a:blipFill>
          </p:spPr>
          <p:txBody>
            <a:bodyPr/>
            <a:lstStyle/>
            <a:p>
              <a:endParaRPr lang="en-001"/>
            </a:p>
          </p:txBody>
        </p:sp>
      </p:grpSp>
      <p:sp>
        <p:nvSpPr>
          <p:cNvPr id="13" name="TextBox 13"/>
          <p:cNvSpPr txBox="1"/>
          <p:nvPr/>
        </p:nvSpPr>
        <p:spPr>
          <a:xfrm>
            <a:off x="726109" y="4345247"/>
            <a:ext cx="10406555" cy="3928122"/>
          </a:xfrm>
          <a:prstGeom prst="rect">
            <a:avLst/>
          </a:prstGeom>
        </p:spPr>
        <p:txBody>
          <a:bodyPr lIns="0" tIns="0" rIns="0" bIns="0" rtlCol="0" anchor="t">
            <a:spAutoFit/>
          </a:bodyPr>
          <a:lstStyle/>
          <a:p>
            <a:pPr algn="l">
              <a:lnSpc>
                <a:spcPts val="4483"/>
              </a:lnSpc>
            </a:pPr>
            <a:r>
              <a:rPr lang="en-US" sz="3202" b="1">
                <a:solidFill>
                  <a:srgbClr val="FFFFFF"/>
                </a:solidFill>
                <a:latin typeface="Arimo Bold"/>
                <a:ea typeface="Arimo Bold"/>
                <a:cs typeface="Arimo Bold"/>
                <a:sym typeface="Arimo Bold"/>
              </a:rPr>
              <a:t>Command-line network scanning tools like Nmap are complex for non-expert users, limiting accessibility for comprehensive network security assessments.  Without simplified interfaces, organizations face challenges in identifying and mitigating vulnerabilities efficiently.</a:t>
            </a:r>
          </a:p>
          <a:p>
            <a:pPr algn="just">
              <a:lnSpc>
                <a:spcPts val="4483"/>
              </a:lnSpc>
            </a:pPr>
            <a:endParaRPr lang="en-US" sz="3202" b="1">
              <a:solidFill>
                <a:srgbClr val="FFFFFF"/>
              </a:solidFill>
              <a:latin typeface="Arimo Bold"/>
              <a:ea typeface="Arimo Bold"/>
              <a:cs typeface="Arimo Bold"/>
              <a:sym typeface="Arimo Bold"/>
            </a:endParaRPr>
          </a:p>
        </p:txBody>
      </p:sp>
      <p:sp>
        <p:nvSpPr>
          <p:cNvPr id="14" name="TextBox 14"/>
          <p:cNvSpPr txBox="1"/>
          <p:nvPr/>
        </p:nvSpPr>
        <p:spPr>
          <a:xfrm>
            <a:off x="-658125" y="836420"/>
            <a:ext cx="5506249" cy="500380"/>
          </a:xfrm>
          <a:prstGeom prst="rect">
            <a:avLst/>
          </a:prstGeom>
        </p:spPr>
        <p:txBody>
          <a:bodyPr lIns="0" tIns="0" rIns="0" bIns="0" rtlCol="0" anchor="t">
            <a:spAutoFit/>
          </a:bodyPr>
          <a:lstStyle/>
          <a:p>
            <a:pPr algn="ctr">
              <a:lnSpc>
                <a:spcPts val="3920"/>
              </a:lnSpc>
            </a:pPr>
            <a:r>
              <a:rPr lang="en-US" sz="2800" b="1">
                <a:solidFill>
                  <a:srgbClr val="FFFFFF"/>
                </a:solidFill>
                <a:latin typeface="Arimo Bold"/>
                <a:ea typeface="Arimo Bold"/>
                <a:cs typeface="Arimo Bold"/>
                <a:sym typeface="Arimo Bold"/>
              </a:rPr>
              <a:t>PROBLEM DEFINITION</a:t>
            </a:r>
          </a:p>
        </p:txBody>
      </p:sp>
      <p:sp>
        <p:nvSpPr>
          <p:cNvPr id="15" name="TextBox 15"/>
          <p:cNvSpPr txBox="1"/>
          <p:nvPr/>
        </p:nvSpPr>
        <p:spPr>
          <a:xfrm>
            <a:off x="465056" y="2327488"/>
            <a:ext cx="10928661" cy="671149"/>
          </a:xfrm>
          <a:prstGeom prst="rect">
            <a:avLst/>
          </a:prstGeom>
        </p:spPr>
        <p:txBody>
          <a:bodyPr lIns="0" tIns="0" rIns="0" bIns="0" rtlCol="0" anchor="t">
            <a:spAutoFit/>
          </a:bodyPr>
          <a:lstStyle/>
          <a:p>
            <a:pPr algn="l">
              <a:lnSpc>
                <a:spcPts val="4720"/>
              </a:lnSpc>
              <a:spcBef>
                <a:spcPct val="0"/>
              </a:spcBef>
            </a:pPr>
            <a:r>
              <a:rPr lang="en-US" sz="5900" b="1">
                <a:solidFill>
                  <a:srgbClr val="3168D8"/>
                </a:solidFill>
                <a:latin typeface="HK Modular"/>
                <a:ea typeface="HK Modular"/>
                <a:cs typeface="HK Modular"/>
                <a:sym typeface="HK Modular"/>
              </a:rPr>
              <a:t>MODULE-3</a:t>
            </a:r>
          </a:p>
        </p:txBody>
      </p:sp>
      <p:sp>
        <p:nvSpPr>
          <p:cNvPr id="16" name="TextBox 16"/>
          <p:cNvSpPr txBox="1"/>
          <p:nvPr/>
        </p:nvSpPr>
        <p:spPr>
          <a:xfrm>
            <a:off x="16057012" y="8811451"/>
            <a:ext cx="2512960" cy="2000548"/>
          </a:xfrm>
          <a:prstGeom prst="rect">
            <a:avLst/>
          </a:prstGeom>
        </p:spPr>
        <p:txBody>
          <a:bodyPr lIns="0" tIns="0" rIns="0" bIns="0" rtlCol="0" anchor="t">
            <a:spAutoFit/>
          </a:bodyPr>
          <a:lstStyle/>
          <a:p>
            <a:pPr algn="ctr">
              <a:lnSpc>
                <a:spcPts val="15597"/>
              </a:lnSpc>
            </a:pPr>
            <a:r>
              <a:rPr lang="en-US" sz="16593" b="1" spc="-813" dirty="0">
                <a:solidFill>
                  <a:srgbClr val="EFEFEF"/>
                </a:solidFill>
                <a:latin typeface="Arimo Bold"/>
                <a:ea typeface="Arimo Bold"/>
                <a:cs typeface="Arimo Bold"/>
                <a:sym typeface="Arimo Bold"/>
              </a:rPr>
              <a:t>09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3005931">
            <a:off x="-3839087" y="7655481"/>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sp>
        <p:nvSpPr>
          <p:cNvPr id="4" name="Freeform 4"/>
          <p:cNvSpPr/>
          <p:nvPr/>
        </p:nvSpPr>
        <p:spPr>
          <a:xfrm>
            <a:off x="15384481" y="-536916"/>
            <a:ext cx="3749637" cy="4133729"/>
          </a:xfrm>
          <a:custGeom>
            <a:avLst/>
            <a:gdLst/>
            <a:ahLst/>
            <a:cxnLst/>
            <a:rect l="l" t="t" r="r" b="b"/>
            <a:pathLst>
              <a:path w="3749637" h="4133729">
                <a:moveTo>
                  <a:pt x="0" y="0"/>
                </a:moveTo>
                <a:lnTo>
                  <a:pt x="3749636" y="0"/>
                </a:lnTo>
                <a:lnTo>
                  <a:pt x="3749636" y="4133729"/>
                </a:lnTo>
                <a:lnTo>
                  <a:pt x="0" y="4133729"/>
                </a:lnTo>
                <a:lnTo>
                  <a:pt x="0" y="0"/>
                </a:lnTo>
                <a:close/>
              </a:path>
            </a:pathLst>
          </a:custGeom>
          <a:blipFill>
            <a:blip r:embed="rId3"/>
            <a:stretch>
              <a:fillRect/>
            </a:stretch>
          </a:blipFill>
        </p:spPr>
        <p:txBody>
          <a:bodyPr/>
          <a:lstStyle/>
          <a:p>
            <a:endParaRPr lang="en-001"/>
          </a:p>
        </p:txBody>
      </p:sp>
      <p:sp>
        <p:nvSpPr>
          <p:cNvPr id="5" name="TextBox 5"/>
          <p:cNvSpPr txBox="1"/>
          <p:nvPr/>
        </p:nvSpPr>
        <p:spPr>
          <a:xfrm>
            <a:off x="1028700" y="1981208"/>
            <a:ext cx="9572811" cy="1021978"/>
          </a:xfrm>
          <a:prstGeom prst="rect">
            <a:avLst/>
          </a:prstGeom>
        </p:spPr>
        <p:txBody>
          <a:bodyPr lIns="0" tIns="0" rIns="0" bIns="0" rtlCol="0" anchor="t">
            <a:spAutoFit/>
          </a:bodyPr>
          <a:lstStyle/>
          <a:p>
            <a:pPr algn="l">
              <a:lnSpc>
                <a:spcPts val="4251"/>
              </a:lnSpc>
            </a:pPr>
            <a:r>
              <a:rPr lang="en-US" sz="3036" b="1">
                <a:solidFill>
                  <a:srgbClr val="FFFFFF"/>
                </a:solidFill>
                <a:latin typeface="Arimo Bold"/>
                <a:ea typeface="Arimo Bold"/>
                <a:cs typeface="Arimo Bold"/>
                <a:sym typeface="Arimo Bold"/>
              </a:rPr>
              <a:t>1. </a:t>
            </a:r>
            <a:r>
              <a:rPr lang="en-US" sz="3036" b="1" u="sng">
                <a:solidFill>
                  <a:srgbClr val="FFFFFF"/>
                </a:solidFill>
                <a:latin typeface="Arimo Bold"/>
                <a:ea typeface="Arimo Bold"/>
                <a:cs typeface="Arimo Bold"/>
                <a:sym typeface="Arimo Bold"/>
              </a:rPr>
              <a:t>Existing Tools and Models</a:t>
            </a:r>
          </a:p>
          <a:p>
            <a:pPr algn="l">
              <a:lnSpc>
                <a:spcPts val="3834"/>
              </a:lnSpc>
            </a:pPr>
            <a:endParaRPr lang="en-US" sz="3036" b="1" u="sng">
              <a:solidFill>
                <a:srgbClr val="FFFFFF"/>
              </a:solidFill>
              <a:latin typeface="Arimo Bold"/>
              <a:ea typeface="Arimo Bold"/>
              <a:cs typeface="Arimo Bold"/>
              <a:sym typeface="Arimo Bold"/>
            </a:endParaRPr>
          </a:p>
        </p:txBody>
      </p:sp>
      <p:grpSp>
        <p:nvGrpSpPr>
          <p:cNvPr id="6" name="Group 6"/>
          <p:cNvGrpSpPr/>
          <p:nvPr/>
        </p:nvGrpSpPr>
        <p:grpSpPr>
          <a:xfrm>
            <a:off x="0" y="489294"/>
            <a:ext cx="8252482" cy="1270833"/>
            <a:chOff x="0" y="0"/>
            <a:chExt cx="2173493" cy="334705"/>
          </a:xfrm>
        </p:grpSpPr>
        <p:sp>
          <p:nvSpPr>
            <p:cNvPr id="7" name="Freeform 7"/>
            <p:cNvSpPr/>
            <p:nvPr/>
          </p:nvSpPr>
          <p:spPr>
            <a:xfrm>
              <a:off x="0" y="0"/>
              <a:ext cx="2173493" cy="334705"/>
            </a:xfrm>
            <a:custGeom>
              <a:avLst/>
              <a:gdLst/>
              <a:ahLst/>
              <a:cxnLst/>
              <a:rect l="l" t="t" r="r" b="b"/>
              <a:pathLst>
                <a:path w="2173493" h="334705">
                  <a:moveTo>
                    <a:pt x="1970293" y="0"/>
                  </a:moveTo>
                  <a:lnTo>
                    <a:pt x="0" y="0"/>
                  </a:lnTo>
                  <a:lnTo>
                    <a:pt x="0" y="334705"/>
                  </a:lnTo>
                  <a:lnTo>
                    <a:pt x="1970293" y="334705"/>
                  </a:lnTo>
                  <a:lnTo>
                    <a:pt x="2173493" y="167352"/>
                  </a:lnTo>
                  <a:lnTo>
                    <a:pt x="1970293" y="0"/>
                  </a:lnTo>
                  <a:close/>
                </a:path>
              </a:pathLst>
            </a:custGeom>
            <a:solidFill>
              <a:srgbClr val="DD9904"/>
            </a:solidFill>
          </p:spPr>
          <p:txBody>
            <a:bodyPr/>
            <a:lstStyle/>
            <a:p>
              <a:endParaRPr lang="en-001"/>
            </a:p>
          </p:txBody>
        </p:sp>
        <p:sp>
          <p:nvSpPr>
            <p:cNvPr id="8" name="TextBox 8"/>
            <p:cNvSpPr txBox="1"/>
            <p:nvPr/>
          </p:nvSpPr>
          <p:spPr>
            <a:xfrm>
              <a:off x="0" y="-66675"/>
              <a:ext cx="2059193" cy="401380"/>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490000" y="836443"/>
            <a:ext cx="7272481" cy="500334"/>
          </a:xfrm>
          <a:prstGeom prst="rect">
            <a:avLst/>
          </a:prstGeom>
        </p:spPr>
        <p:txBody>
          <a:bodyPr lIns="0" tIns="0" rIns="0" bIns="0" rtlCol="0" anchor="t">
            <a:spAutoFit/>
          </a:bodyPr>
          <a:lstStyle/>
          <a:p>
            <a:pPr algn="ctr">
              <a:lnSpc>
                <a:spcPts val="3920"/>
              </a:lnSpc>
            </a:pPr>
            <a:r>
              <a:rPr lang="en-US" sz="2800" b="1">
                <a:solidFill>
                  <a:srgbClr val="FFFFFF"/>
                </a:solidFill>
                <a:latin typeface="Arimo Bold"/>
                <a:ea typeface="Arimo Bold"/>
                <a:cs typeface="Arimo Bold"/>
                <a:sym typeface="Arimo Bold"/>
              </a:rPr>
              <a:t>RELATED WORKS/ LITERATURE SURVEY</a:t>
            </a:r>
          </a:p>
        </p:txBody>
      </p:sp>
      <p:sp>
        <p:nvSpPr>
          <p:cNvPr id="10" name="TextBox 10"/>
          <p:cNvSpPr txBox="1"/>
          <p:nvPr/>
        </p:nvSpPr>
        <p:spPr>
          <a:xfrm>
            <a:off x="1380285" y="2697709"/>
            <a:ext cx="13744392" cy="3457678"/>
          </a:xfrm>
          <a:prstGeom prst="rect">
            <a:avLst/>
          </a:prstGeom>
        </p:spPr>
        <p:txBody>
          <a:bodyPr lIns="0" tIns="0" rIns="0" bIns="0" rtlCol="0" anchor="t">
            <a:spAutoFit/>
          </a:bodyPr>
          <a:lstStyle/>
          <a:p>
            <a:pPr marL="604521" lvl="1" indent="-302261" algn="just">
              <a:lnSpc>
                <a:spcPts val="3920"/>
              </a:lnSpc>
              <a:buFont typeface="Arial"/>
              <a:buChar char="•"/>
            </a:pPr>
            <a:r>
              <a:rPr lang="en-US" sz="2800" b="1" dirty="0">
                <a:solidFill>
                  <a:srgbClr val="FFFFFF"/>
                </a:solidFill>
                <a:latin typeface="Arimo Bold"/>
                <a:ea typeface="Arimo Bold"/>
                <a:cs typeface="Arimo Bold"/>
                <a:sym typeface="Arimo Bold"/>
              </a:rPr>
              <a:t>Wireshark: Widely used for real-time packet analysis and network monitoring. Lacks intuitive geographical visualization for IP traffic.</a:t>
            </a:r>
          </a:p>
          <a:p>
            <a:pPr algn="just">
              <a:lnSpc>
                <a:spcPts val="3920"/>
              </a:lnSpc>
            </a:pPr>
            <a:endParaRPr lang="en-US" sz="2800" b="1" dirty="0">
              <a:solidFill>
                <a:srgbClr val="FFFFFF"/>
              </a:solidFill>
              <a:latin typeface="Arimo Bold"/>
              <a:ea typeface="Arimo Bold"/>
              <a:cs typeface="Arimo Bold"/>
              <a:sym typeface="Arimo Bold"/>
            </a:endParaRPr>
          </a:p>
          <a:p>
            <a:pPr algn="just">
              <a:lnSpc>
                <a:spcPts val="3920"/>
              </a:lnSpc>
            </a:pPr>
            <a:endParaRPr lang="en-US" sz="2800" b="1" dirty="0">
              <a:solidFill>
                <a:srgbClr val="FFFFFF"/>
              </a:solidFill>
              <a:latin typeface="Arimo Bold"/>
              <a:ea typeface="Arimo Bold"/>
              <a:cs typeface="Arimo Bold"/>
              <a:sym typeface="Arimo Bold"/>
            </a:endParaRPr>
          </a:p>
          <a:p>
            <a:pPr algn="just">
              <a:lnSpc>
                <a:spcPts val="3920"/>
              </a:lnSpc>
            </a:pPr>
            <a:endParaRPr lang="en-US" sz="2800" b="1" dirty="0">
              <a:solidFill>
                <a:srgbClr val="FFFFFF"/>
              </a:solidFill>
              <a:latin typeface="Arimo Bold"/>
              <a:ea typeface="Arimo Bold"/>
              <a:cs typeface="Arimo Bold"/>
              <a:sym typeface="Arimo Bold"/>
            </a:endParaRPr>
          </a:p>
          <a:p>
            <a:pPr algn="just">
              <a:lnSpc>
                <a:spcPts val="3920"/>
              </a:lnSpc>
            </a:pPr>
            <a:endParaRPr lang="en-US" sz="2800" b="1" dirty="0">
              <a:solidFill>
                <a:srgbClr val="FFFFFF"/>
              </a:solidFill>
              <a:latin typeface="Arimo Bold"/>
              <a:ea typeface="Arimo Bold"/>
              <a:cs typeface="Arimo Bold"/>
              <a:sym typeface="Arimo Bold"/>
            </a:endParaRPr>
          </a:p>
          <a:p>
            <a:pPr algn="just">
              <a:lnSpc>
                <a:spcPts val="3920"/>
              </a:lnSpc>
            </a:pPr>
            <a:endParaRPr lang="en-US" sz="2800" b="1" dirty="0">
              <a:solidFill>
                <a:srgbClr val="FFFFFF"/>
              </a:solidFill>
              <a:latin typeface="Arimo Bold"/>
              <a:ea typeface="Arimo Bold"/>
              <a:cs typeface="Arimo Bold"/>
              <a:sym typeface="Arimo Bold"/>
            </a:endParaRPr>
          </a:p>
        </p:txBody>
      </p:sp>
      <p:sp>
        <p:nvSpPr>
          <p:cNvPr id="11" name="TextBox 11"/>
          <p:cNvSpPr txBox="1"/>
          <p:nvPr/>
        </p:nvSpPr>
        <p:spPr>
          <a:xfrm>
            <a:off x="1380285" y="3596813"/>
            <a:ext cx="17445175" cy="1957267"/>
          </a:xfrm>
          <a:prstGeom prst="rect">
            <a:avLst/>
          </a:prstGeom>
        </p:spPr>
        <p:txBody>
          <a:bodyPr lIns="0" tIns="0" rIns="0" bIns="0" rtlCol="0" anchor="t">
            <a:spAutoFit/>
          </a:bodyPr>
          <a:lstStyle/>
          <a:p>
            <a:pPr marL="604521" lvl="1" indent="-302261" algn="just">
              <a:lnSpc>
                <a:spcPts val="3920"/>
              </a:lnSpc>
              <a:buFont typeface="Arial"/>
              <a:buChar char="•"/>
            </a:pPr>
            <a:endParaRPr lang="en-US" sz="2800" b="1" dirty="0">
              <a:solidFill>
                <a:srgbClr val="FFFFFF"/>
              </a:solidFill>
              <a:latin typeface="Arimo Bold"/>
              <a:ea typeface="Arimo Bold"/>
              <a:cs typeface="Arimo Bold"/>
              <a:sym typeface="Arimo Bold"/>
            </a:endParaRPr>
          </a:p>
          <a:p>
            <a:pPr marL="604521" lvl="1" indent="-302261" algn="just">
              <a:lnSpc>
                <a:spcPts val="3920"/>
              </a:lnSpc>
              <a:buFont typeface="Arial"/>
              <a:buChar char="•"/>
            </a:pPr>
            <a:r>
              <a:rPr lang="en-US" sz="2800" b="1" dirty="0">
                <a:solidFill>
                  <a:srgbClr val="FFFFFF"/>
                </a:solidFill>
                <a:latin typeface="Arimo Bold"/>
                <a:ea typeface="Arimo Bold"/>
                <a:cs typeface="Arimo Bold"/>
                <a:sym typeface="Arimo Bold"/>
              </a:rPr>
              <a:t>Nmap: Powerful network scanning and vulnerability assessment tool.</a:t>
            </a:r>
          </a:p>
          <a:p>
            <a:pPr algn="just">
              <a:lnSpc>
                <a:spcPts val="3920"/>
              </a:lnSpc>
            </a:pPr>
            <a:r>
              <a:rPr lang="en-US" sz="2800" b="1" dirty="0">
                <a:solidFill>
                  <a:srgbClr val="FFFFFF"/>
                </a:solidFill>
                <a:latin typeface="Arimo Bold"/>
                <a:ea typeface="Arimo Bold"/>
                <a:cs typeface="Arimo Bold"/>
                <a:sym typeface="Arimo Bold"/>
              </a:rPr>
              <a:t>      Command-line interface complexity limits usability for beginners.</a:t>
            </a:r>
          </a:p>
          <a:p>
            <a:pPr algn="just">
              <a:lnSpc>
                <a:spcPts val="3920"/>
              </a:lnSpc>
              <a:spcBef>
                <a:spcPct val="0"/>
              </a:spcBef>
            </a:pPr>
            <a:endParaRPr lang="en-US" sz="2800" b="1" dirty="0">
              <a:solidFill>
                <a:srgbClr val="FFFFFF"/>
              </a:solidFill>
              <a:latin typeface="Arimo Bold"/>
              <a:ea typeface="Arimo Bold"/>
              <a:cs typeface="Arimo Bold"/>
              <a:sym typeface="Arimo Bold"/>
            </a:endParaRPr>
          </a:p>
        </p:txBody>
      </p:sp>
      <p:sp>
        <p:nvSpPr>
          <p:cNvPr id="12" name="TextBox 12"/>
          <p:cNvSpPr txBox="1"/>
          <p:nvPr/>
        </p:nvSpPr>
        <p:spPr>
          <a:xfrm>
            <a:off x="1363041" y="4909966"/>
            <a:ext cx="11395764" cy="1457066"/>
          </a:xfrm>
          <a:prstGeom prst="rect">
            <a:avLst/>
          </a:prstGeom>
        </p:spPr>
        <p:txBody>
          <a:bodyPr lIns="0" tIns="0" rIns="0" bIns="0" rtlCol="0" anchor="t">
            <a:spAutoFit/>
          </a:bodyPr>
          <a:lstStyle/>
          <a:p>
            <a:pPr marL="604519" lvl="1" indent="-302260" algn="just">
              <a:lnSpc>
                <a:spcPts val="3919"/>
              </a:lnSpc>
              <a:buFont typeface="Arial"/>
              <a:buChar char="•"/>
            </a:pPr>
            <a:endParaRPr lang="en-US" sz="2799" b="1" dirty="0">
              <a:solidFill>
                <a:srgbClr val="FFFFFF"/>
              </a:solidFill>
              <a:latin typeface="Arimo Bold"/>
              <a:ea typeface="Arimo Bold"/>
              <a:cs typeface="Arimo Bold"/>
              <a:sym typeface="Arimo Bold"/>
            </a:endParaRPr>
          </a:p>
          <a:p>
            <a:pPr marL="604519" lvl="1" indent="-302260" algn="just">
              <a:lnSpc>
                <a:spcPts val="3919"/>
              </a:lnSpc>
              <a:buFont typeface="Arial"/>
              <a:buChar char="•"/>
            </a:pPr>
            <a:r>
              <a:rPr lang="en-US" sz="2799" b="1" dirty="0">
                <a:solidFill>
                  <a:srgbClr val="FFFFFF"/>
                </a:solidFill>
                <a:latin typeface="Arimo Bold"/>
                <a:ea typeface="Arimo Bold"/>
                <a:cs typeface="Arimo Bold"/>
                <a:sym typeface="Arimo Bold"/>
              </a:rPr>
              <a:t>Password Generators: Most existing tools offer basic password generation but lack customization or offline functionality.</a:t>
            </a:r>
          </a:p>
        </p:txBody>
      </p:sp>
      <p:sp>
        <p:nvSpPr>
          <p:cNvPr id="13" name="TextBox 13"/>
          <p:cNvSpPr txBox="1"/>
          <p:nvPr/>
        </p:nvSpPr>
        <p:spPr>
          <a:xfrm>
            <a:off x="-570725" y="6708434"/>
            <a:ext cx="8285581" cy="995588"/>
          </a:xfrm>
          <a:prstGeom prst="rect">
            <a:avLst/>
          </a:prstGeom>
        </p:spPr>
        <p:txBody>
          <a:bodyPr lIns="0" tIns="0" rIns="0" bIns="0" rtlCol="0" anchor="t">
            <a:spAutoFit/>
          </a:bodyPr>
          <a:lstStyle/>
          <a:p>
            <a:pPr algn="ctr">
              <a:lnSpc>
                <a:spcPts val="3920"/>
              </a:lnSpc>
            </a:pPr>
            <a:r>
              <a:rPr lang="en-US" sz="2800" b="1" dirty="0">
                <a:solidFill>
                  <a:srgbClr val="FFFFFF"/>
                </a:solidFill>
                <a:latin typeface="Arimo Bold"/>
                <a:ea typeface="Arimo Bold"/>
                <a:cs typeface="Arimo Bold"/>
                <a:sym typeface="Arimo Bold"/>
              </a:rPr>
              <a:t>2. </a:t>
            </a:r>
            <a:r>
              <a:rPr lang="en-US" sz="2800" b="1" u="sng" dirty="0">
                <a:solidFill>
                  <a:srgbClr val="FFFFFF"/>
                </a:solidFill>
                <a:latin typeface="Arimo Bold"/>
                <a:ea typeface="Arimo Bold"/>
                <a:cs typeface="Arimo Bold"/>
                <a:sym typeface="Arimo Bold"/>
              </a:rPr>
              <a:t>Gaps in Current Solutions</a:t>
            </a:r>
          </a:p>
          <a:p>
            <a:pPr algn="ctr">
              <a:lnSpc>
                <a:spcPts val="3920"/>
              </a:lnSpc>
              <a:spcBef>
                <a:spcPct val="0"/>
              </a:spcBef>
            </a:pPr>
            <a:endParaRPr lang="en-US" sz="2800" b="1" u="sng" dirty="0">
              <a:solidFill>
                <a:srgbClr val="FFFFFF"/>
              </a:solidFill>
              <a:latin typeface="Arimo Bold"/>
              <a:ea typeface="Arimo Bold"/>
              <a:cs typeface="Arimo Bold"/>
              <a:sym typeface="Arimo Bold"/>
            </a:endParaRPr>
          </a:p>
        </p:txBody>
      </p:sp>
      <p:sp>
        <p:nvSpPr>
          <p:cNvPr id="14" name="TextBox 14"/>
          <p:cNvSpPr txBox="1"/>
          <p:nvPr/>
        </p:nvSpPr>
        <p:spPr>
          <a:xfrm>
            <a:off x="1246774" y="7592844"/>
            <a:ext cx="13841932" cy="995588"/>
          </a:xfrm>
          <a:prstGeom prst="rect">
            <a:avLst/>
          </a:prstGeom>
        </p:spPr>
        <p:txBody>
          <a:bodyPr lIns="0" tIns="0" rIns="0" bIns="0" rtlCol="0" anchor="t">
            <a:spAutoFit/>
          </a:bodyPr>
          <a:lstStyle/>
          <a:p>
            <a:pPr marL="604521" lvl="1" indent="-302261" algn="ctr">
              <a:lnSpc>
                <a:spcPts val="3920"/>
              </a:lnSpc>
              <a:buFont typeface="Arial"/>
              <a:buChar char="•"/>
            </a:pPr>
            <a:r>
              <a:rPr lang="en-US" sz="2800" b="1" dirty="0">
                <a:solidFill>
                  <a:srgbClr val="FFFFFF"/>
                </a:solidFill>
                <a:latin typeface="Arimo Bold"/>
                <a:ea typeface="Arimo Bold"/>
                <a:cs typeface="Arimo Bold"/>
                <a:sym typeface="Arimo Bold"/>
              </a:rPr>
              <a:t>Complexity: Existing tools are often difficult for non-experts to use effectively.</a:t>
            </a:r>
          </a:p>
          <a:p>
            <a:pPr algn="ctr">
              <a:lnSpc>
                <a:spcPts val="3920"/>
              </a:lnSpc>
            </a:pPr>
            <a:endParaRPr lang="en-US" sz="2800" b="1" dirty="0">
              <a:solidFill>
                <a:srgbClr val="FFFFFF"/>
              </a:solidFill>
              <a:latin typeface="Arimo Bold"/>
              <a:ea typeface="Arimo Bold"/>
              <a:cs typeface="Arimo Bold"/>
              <a:sym typeface="Arimo Bold"/>
            </a:endParaRPr>
          </a:p>
        </p:txBody>
      </p:sp>
      <p:sp>
        <p:nvSpPr>
          <p:cNvPr id="15" name="TextBox 15"/>
          <p:cNvSpPr txBox="1"/>
          <p:nvPr/>
        </p:nvSpPr>
        <p:spPr>
          <a:xfrm>
            <a:off x="1210802" y="8275648"/>
            <a:ext cx="13913876" cy="1490843"/>
          </a:xfrm>
          <a:prstGeom prst="rect">
            <a:avLst/>
          </a:prstGeom>
        </p:spPr>
        <p:txBody>
          <a:bodyPr lIns="0" tIns="0" rIns="0" bIns="0" rtlCol="0" anchor="t">
            <a:spAutoFit/>
          </a:bodyPr>
          <a:lstStyle/>
          <a:p>
            <a:pPr marL="604521" lvl="1" indent="-302261" algn="l">
              <a:lnSpc>
                <a:spcPts val="3920"/>
              </a:lnSpc>
              <a:buFont typeface="Arial"/>
              <a:buChar char="•"/>
            </a:pPr>
            <a:r>
              <a:rPr lang="en-US" sz="2800" b="1">
                <a:solidFill>
                  <a:srgbClr val="FFFFFF"/>
                </a:solidFill>
                <a:latin typeface="Arimo Bold"/>
                <a:ea typeface="Arimo Bold"/>
                <a:cs typeface="Arimo Bold"/>
                <a:sym typeface="Arimo Bold"/>
              </a:rPr>
              <a:t>Lack of Integration: Separate tools for traffic visualization, password security, and scanning lead to inefficiencies.</a:t>
            </a:r>
          </a:p>
          <a:p>
            <a:pPr algn="ctr">
              <a:lnSpc>
                <a:spcPts val="3920"/>
              </a:lnSpc>
            </a:pPr>
            <a:endParaRPr lang="en-US" sz="2800" b="1">
              <a:solidFill>
                <a:srgbClr val="FFFFFF"/>
              </a:solidFill>
              <a:latin typeface="Arimo Bold"/>
              <a:ea typeface="Arimo Bold"/>
              <a:cs typeface="Arimo Bold"/>
              <a:sym typeface="Arimo Bold"/>
            </a:endParaRPr>
          </a:p>
        </p:txBody>
      </p:sp>
      <p:sp>
        <p:nvSpPr>
          <p:cNvPr id="17" name="TextBox 16">
            <a:extLst>
              <a:ext uri="{FF2B5EF4-FFF2-40B4-BE49-F238E27FC236}">
                <a16:creationId xmlns:a16="http://schemas.microsoft.com/office/drawing/2014/main" id="{B2C25540-B97D-FF8B-37ED-71B372DC2CB1}"/>
              </a:ext>
            </a:extLst>
          </p:cNvPr>
          <p:cNvSpPr txBox="1"/>
          <p:nvPr/>
        </p:nvSpPr>
        <p:spPr>
          <a:xfrm>
            <a:off x="15625060" y="8720050"/>
            <a:ext cx="3200400" cy="2092881"/>
          </a:xfrm>
          <a:prstGeom prst="rect">
            <a:avLst/>
          </a:prstGeom>
          <a:noFill/>
        </p:spPr>
        <p:txBody>
          <a:bodyPr wrap="square">
            <a:spAutoFit/>
          </a:bodyPr>
          <a:lstStyle/>
          <a:p>
            <a:pPr algn="ctr">
              <a:lnSpc>
                <a:spcPts val="15597"/>
              </a:lnSpc>
            </a:pPr>
            <a:r>
              <a:rPr lang="en-US" sz="16500" b="1" spc="-813" dirty="0">
                <a:solidFill>
                  <a:srgbClr val="EFEFEF"/>
                </a:solidFill>
                <a:latin typeface="Arimo Bold"/>
                <a:ea typeface="Arimo Bold"/>
                <a:cs typeface="Arimo Bold"/>
                <a:sym typeface="Arimo Bold"/>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3005931">
            <a:off x="-3659396" y="7259702"/>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sp>
        <p:nvSpPr>
          <p:cNvPr id="3" name="TextBox 3"/>
          <p:cNvSpPr txBox="1"/>
          <p:nvPr/>
        </p:nvSpPr>
        <p:spPr>
          <a:xfrm>
            <a:off x="633118" y="1209675"/>
            <a:ext cx="12472461" cy="1079359"/>
          </a:xfrm>
          <a:prstGeom prst="rect">
            <a:avLst/>
          </a:prstGeom>
        </p:spPr>
        <p:txBody>
          <a:bodyPr lIns="0" tIns="0" rIns="0" bIns="0" rtlCol="0" anchor="t">
            <a:spAutoFit/>
          </a:bodyPr>
          <a:lstStyle/>
          <a:p>
            <a:pPr algn="l">
              <a:lnSpc>
                <a:spcPts val="3998"/>
              </a:lnSpc>
            </a:pPr>
            <a:r>
              <a:rPr lang="en-US" sz="4997" b="1">
                <a:solidFill>
                  <a:srgbClr val="A0E0F4"/>
                </a:solidFill>
                <a:latin typeface="HK Modular"/>
                <a:ea typeface="HK Modular"/>
                <a:cs typeface="HK Modular"/>
                <a:sym typeface="HK Modular"/>
              </a:rPr>
              <a:t>HOW OUR WORK IS BETTER</a:t>
            </a:r>
          </a:p>
          <a:p>
            <a:pPr algn="l">
              <a:lnSpc>
                <a:spcPts val="3998"/>
              </a:lnSpc>
              <a:spcBef>
                <a:spcPct val="0"/>
              </a:spcBef>
            </a:pPr>
            <a:endParaRPr lang="en-US" sz="4997" b="1">
              <a:solidFill>
                <a:srgbClr val="A0E0F4"/>
              </a:solidFill>
              <a:latin typeface="HK Modular"/>
              <a:ea typeface="HK Modular"/>
              <a:cs typeface="HK Modular"/>
              <a:sym typeface="HK Modular"/>
            </a:endParaRPr>
          </a:p>
        </p:txBody>
      </p:sp>
      <p:sp>
        <p:nvSpPr>
          <p:cNvPr id="4" name="Freeform 4"/>
          <p:cNvSpPr/>
          <p:nvPr/>
        </p:nvSpPr>
        <p:spPr>
          <a:xfrm rot="10069373">
            <a:off x="14727497" y="-1304316"/>
            <a:ext cx="4632618" cy="4114800"/>
          </a:xfrm>
          <a:custGeom>
            <a:avLst/>
            <a:gdLst/>
            <a:ahLst/>
            <a:cxnLst/>
            <a:rect l="l" t="t" r="r" b="b"/>
            <a:pathLst>
              <a:path w="4632618" h="4114800">
                <a:moveTo>
                  <a:pt x="0" y="0"/>
                </a:moveTo>
                <a:lnTo>
                  <a:pt x="4632618" y="0"/>
                </a:lnTo>
                <a:lnTo>
                  <a:pt x="4632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001"/>
          </a:p>
        </p:txBody>
      </p:sp>
      <p:sp>
        <p:nvSpPr>
          <p:cNvPr id="5" name="TextBox 5"/>
          <p:cNvSpPr txBox="1"/>
          <p:nvPr/>
        </p:nvSpPr>
        <p:spPr>
          <a:xfrm>
            <a:off x="298966" y="2131893"/>
            <a:ext cx="17355916" cy="7296869"/>
          </a:xfrm>
          <a:prstGeom prst="rect">
            <a:avLst/>
          </a:prstGeom>
        </p:spPr>
        <p:txBody>
          <a:bodyPr wrap="square" lIns="0" tIns="0" rIns="0" bIns="0" rtlCol="0" anchor="t">
            <a:spAutoFit/>
          </a:bodyPr>
          <a:lstStyle/>
          <a:p>
            <a:pPr algn="l">
              <a:lnSpc>
                <a:spcPts val="3485"/>
              </a:lnSpc>
            </a:pPr>
            <a:r>
              <a:rPr lang="en-US" sz="2489" b="1" dirty="0">
                <a:solidFill>
                  <a:srgbClr val="FFFFFF"/>
                </a:solidFill>
                <a:latin typeface="Arimo Bold"/>
                <a:ea typeface="Arimo Bold"/>
                <a:cs typeface="Arimo Bold"/>
                <a:sym typeface="Arimo Bold"/>
              </a:rPr>
              <a:t>1. </a:t>
            </a:r>
            <a:r>
              <a:rPr lang="en-US" sz="2489" b="1" u="sng" dirty="0">
                <a:solidFill>
                  <a:srgbClr val="FFFFFF"/>
                </a:solidFill>
                <a:latin typeface="Arimo Bold"/>
                <a:ea typeface="Arimo Bold"/>
                <a:cs typeface="Arimo Bold"/>
                <a:sym typeface="Arimo Bold"/>
              </a:rPr>
              <a:t>Unified Toolkit</a:t>
            </a:r>
          </a:p>
          <a:p>
            <a:pPr algn="l">
              <a:lnSpc>
                <a:spcPts val="3485"/>
              </a:lnSpc>
            </a:pPr>
            <a:r>
              <a:rPr lang="en-US" sz="2489" b="1" dirty="0">
                <a:solidFill>
                  <a:srgbClr val="FFFFFF"/>
                </a:solidFill>
                <a:latin typeface="Arimo Bold"/>
                <a:ea typeface="Arimo Bold"/>
                <a:cs typeface="Arimo Bold"/>
                <a:sym typeface="Arimo Bold"/>
              </a:rPr>
              <a:t>Combines IP Visualization, Password Generator, and Nmap Scanner into a single, modular platform.</a:t>
            </a:r>
          </a:p>
          <a:p>
            <a:pPr algn="l">
              <a:lnSpc>
                <a:spcPts val="3485"/>
              </a:lnSpc>
            </a:pPr>
            <a:r>
              <a:rPr lang="en-US" sz="2489" b="1" dirty="0">
                <a:solidFill>
                  <a:srgbClr val="FFFFFF"/>
                </a:solidFill>
                <a:latin typeface="Arimo Bold"/>
                <a:ea typeface="Arimo Bold"/>
                <a:cs typeface="Arimo Bold"/>
                <a:sym typeface="Arimo Bold"/>
              </a:rPr>
              <a:t> Eliminates the need for separate tools, improving efficiency and user experience.</a:t>
            </a:r>
          </a:p>
          <a:p>
            <a:pPr algn="l">
              <a:lnSpc>
                <a:spcPts val="3485"/>
              </a:lnSpc>
            </a:pPr>
            <a:endParaRPr lang="en-US" sz="2489" b="1" dirty="0">
              <a:solidFill>
                <a:srgbClr val="FFFFFF"/>
              </a:solidFill>
              <a:latin typeface="Arimo Bold"/>
              <a:ea typeface="Arimo Bold"/>
              <a:cs typeface="Arimo Bold"/>
              <a:sym typeface="Arimo Bold"/>
            </a:endParaRPr>
          </a:p>
          <a:p>
            <a:pPr algn="l">
              <a:lnSpc>
                <a:spcPts val="3485"/>
              </a:lnSpc>
            </a:pPr>
            <a:r>
              <a:rPr lang="en-US" sz="2489" b="1" dirty="0">
                <a:solidFill>
                  <a:srgbClr val="FFFFFF"/>
                </a:solidFill>
                <a:latin typeface="Arimo Bold"/>
                <a:ea typeface="Arimo Bold"/>
                <a:cs typeface="Arimo Bold"/>
                <a:sym typeface="Arimo Bold"/>
              </a:rPr>
              <a:t>2. </a:t>
            </a:r>
            <a:r>
              <a:rPr lang="en-US" sz="2489" b="1" u="sng" dirty="0">
                <a:solidFill>
                  <a:srgbClr val="FFFFFF"/>
                </a:solidFill>
                <a:latin typeface="Arimo Bold"/>
                <a:ea typeface="Arimo Bold"/>
                <a:cs typeface="Arimo Bold"/>
                <a:sym typeface="Arimo Bold"/>
              </a:rPr>
              <a:t>User-Friendly Design</a:t>
            </a:r>
          </a:p>
          <a:p>
            <a:pPr algn="l">
              <a:lnSpc>
                <a:spcPts val="3485"/>
              </a:lnSpc>
            </a:pPr>
            <a:r>
              <a:rPr lang="en-US" sz="2489" b="1" dirty="0">
                <a:solidFill>
                  <a:srgbClr val="FFFFFF"/>
                </a:solidFill>
                <a:latin typeface="Arimo Bold"/>
                <a:ea typeface="Arimo Bold"/>
                <a:cs typeface="Arimo Bold"/>
                <a:sym typeface="Arimo Bold"/>
              </a:rPr>
              <a:t>Simplified interfaces make advanced functionalities accessible to both beginners and experts.</a:t>
            </a:r>
          </a:p>
          <a:p>
            <a:pPr algn="l">
              <a:lnSpc>
                <a:spcPts val="3485"/>
              </a:lnSpc>
            </a:pPr>
            <a:r>
              <a:rPr lang="en-US" sz="2489" b="1" dirty="0">
                <a:solidFill>
                  <a:srgbClr val="FFFFFF"/>
                </a:solidFill>
                <a:latin typeface="Arimo Bold"/>
                <a:ea typeface="Arimo Bold"/>
                <a:cs typeface="Arimo Bold"/>
                <a:sym typeface="Arimo Bold"/>
              </a:rPr>
              <a:t> Modular design allows customization for different user needs.</a:t>
            </a:r>
          </a:p>
          <a:p>
            <a:pPr algn="l">
              <a:lnSpc>
                <a:spcPts val="3485"/>
              </a:lnSpc>
            </a:pPr>
            <a:endParaRPr lang="en-US" sz="2489" b="1" dirty="0">
              <a:solidFill>
                <a:srgbClr val="FFFFFF"/>
              </a:solidFill>
              <a:latin typeface="Arimo Bold"/>
              <a:ea typeface="Arimo Bold"/>
              <a:cs typeface="Arimo Bold"/>
              <a:sym typeface="Arimo Bold"/>
            </a:endParaRPr>
          </a:p>
          <a:p>
            <a:pPr algn="l">
              <a:lnSpc>
                <a:spcPts val="3485"/>
              </a:lnSpc>
            </a:pPr>
            <a:r>
              <a:rPr lang="en-US" sz="2489" b="1" dirty="0">
                <a:solidFill>
                  <a:srgbClr val="FFFFFF"/>
                </a:solidFill>
                <a:latin typeface="Arimo Bold"/>
                <a:ea typeface="Arimo Bold"/>
                <a:cs typeface="Arimo Bold"/>
                <a:sym typeface="Arimo Bold"/>
              </a:rPr>
              <a:t>3. </a:t>
            </a:r>
            <a:r>
              <a:rPr lang="en-US" sz="2489" b="1" u="sng" dirty="0">
                <a:solidFill>
                  <a:srgbClr val="FFFFFF"/>
                </a:solidFill>
                <a:latin typeface="Arimo Bold"/>
                <a:ea typeface="Arimo Bold"/>
                <a:cs typeface="Arimo Bold"/>
                <a:sym typeface="Arimo Bold"/>
              </a:rPr>
              <a:t>Enhanced Features</a:t>
            </a:r>
          </a:p>
          <a:p>
            <a:pPr marL="537476" lvl="1" indent="-268738" algn="l">
              <a:lnSpc>
                <a:spcPts val="4481"/>
              </a:lnSpc>
              <a:buFont typeface="Arial"/>
              <a:buChar char="•"/>
            </a:pPr>
            <a:r>
              <a:rPr lang="en-US" sz="2489" b="1" dirty="0">
                <a:solidFill>
                  <a:srgbClr val="FFFFFF"/>
                </a:solidFill>
                <a:latin typeface="Arimo Bold"/>
                <a:ea typeface="Arimo Bold"/>
                <a:cs typeface="Arimo Bold"/>
                <a:sym typeface="Arimo Bold"/>
              </a:rPr>
              <a:t>IP Visualization: Adds real-time geolocation mapping of IP traffic, improving threat identification.</a:t>
            </a:r>
          </a:p>
          <a:p>
            <a:pPr marL="537476" lvl="1" indent="-268738" algn="l">
              <a:lnSpc>
                <a:spcPts val="4481"/>
              </a:lnSpc>
              <a:buFont typeface="Arial"/>
              <a:buChar char="•"/>
            </a:pPr>
            <a:r>
              <a:rPr lang="en-US" sz="2489" b="1" dirty="0">
                <a:solidFill>
                  <a:srgbClr val="FFFFFF"/>
                </a:solidFill>
                <a:latin typeface="Arimo Bold"/>
                <a:ea typeface="Arimo Bold"/>
                <a:cs typeface="Arimo Bold"/>
                <a:sym typeface="Arimo Bold"/>
              </a:rPr>
              <a:t>Password Generator: Offers highly customizable, offline password creation with advanced security features.</a:t>
            </a:r>
          </a:p>
          <a:p>
            <a:pPr marL="537476" lvl="1" indent="-268738" algn="l">
              <a:lnSpc>
                <a:spcPts val="5003"/>
              </a:lnSpc>
              <a:buFont typeface="Arial"/>
              <a:buChar char="•"/>
            </a:pPr>
            <a:r>
              <a:rPr lang="en-US" sz="2489" b="1" dirty="0">
                <a:solidFill>
                  <a:srgbClr val="FFFFFF"/>
                </a:solidFill>
                <a:latin typeface="Arimo Bold"/>
                <a:ea typeface="Arimo Bold"/>
                <a:cs typeface="Arimo Bold"/>
                <a:sym typeface="Arimo Bold"/>
              </a:rPr>
              <a:t>Nmap Scanner: Provides a GUI for effortless network scanning with preconfigured and customizable options.</a:t>
            </a:r>
          </a:p>
          <a:p>
            <a:pPr algn="l">
              <a:lnSpc>
                <a:spcPts val="5003"/>
              </a:lnSpc>
            </a:pPr>
            <a:r>
              <a:rPr lang="en-US" sz="2489" b="1" dirty="0">
                <a:solidFill>
                  <a:srgbClr val="FFFFFF"/>
                </a:solidFill>
                <a:latin typeface="Arimo Bold"/>
                <a:ea typeface="Arimo Bold"/>
                <a:cs typeface="Arimo Bold"/>
                <a:sym typeface="Arimo Bold"/>
              </a:rPr>
              <a:t>4. </a:t>
            </a:r>
            <a:r>
              <a:rPr lang="en-US" sz="2489" b="1" u="sng" dirty="0">
                <a:solidFill>
                  <a:srgbClr val="FFFFFF"/>
                </a:solidFill>
                <a:latin typeface="Arimo Bold"/>
                <a:ea typeface="Arimo Bold"/>
                <a:cs typeface="Arimo Bold"/>
                <a:sym typeface="Arimo Bold"/>
              </a:rPr>
              <a:t>Cloud Scalability (Future Work)</a:t>
            </a:r>
          </a:p>
          <a:p>
            <a:pPr algn="l">
              <a:lnSpc>
                <a:spcPts val="3485"/>
              </a:lnSpc>
            </a:pPr>
            <a:r>
              <a:rPr lang="en-US" sz="2489" b="1" dirty="0">
                <a:solidFill>
                  <a:srgbClr val="FFFFFF"/>
                </a:solidFill>
                <a:latin typeface="Arimo Bold"/>
                <a:ea typeface="Arimo Bold"/>
                <a:cs typeface="Arimo Bold"/>
                <a:sym typeface="Arimo Bold"/>
              </a:rPr>
              <a:t> Hosting the toolkit on the cloud ensures accessibility, scalability, and seamless collaboration across platforms.</a:t>
            </a:r>
          </a:p>
          <a:p>
            <a:pPr algn="l">
              <a:lnSpc>
                <a:spcPts val="2940"/>
              </a:lnSpc>
              <a:spcBef>
                <a:spcPct val="0"/>
              </a:spcBef>
            </a:pPr>
            <a:endParaRPr lang="en-US" sz="2489" b="1" dirty="0">
              <a:solidFill>
                <a:srgbClr val="FFFFFF"/>
              </a:solidFill>
              <a:latin typeface="Arimo Bold"/>
              <a:ea typeface="Arimo Bold"/>
              <a:cs typeface="Arimo Bold"/>
              <a:sym typeface="Arimo Bold"/>
            </a:endParaRPr>
          </a:p>
        </p:txBody>
      </p:sp>
      <p:sp>
        <p:nvSpPr>
          <p:cNvPr id="7" name="TextBox 6">
            <a:extLst>
              <a:ext uri="{FF2B5EF4-FFF2-40B4-BE49-F238E27FC236}">
                <a16:creationId xmlns:a16="http://schemas.microsoft.com/office/drawing/2014/main" id="{F987946B-0B54-574E-0B63-33B7875A55EA}"/>
              </a:ext>
            </a:extLst>
          </p:cNvPr>
          <p:cNvSpPr txBox="1"/>
          <p:nvPr/>
        </p:nvSpPr>
        <p:spPr>
          <a:xfrm>
            <a:off x="16383000" y="8420100"/>
            <a:ext cx="12580882"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11</a:t>
            </a:r>
            <a:endParaRPr lang="en-IN" sz="16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4111239">
            <a:off x="-3311550" y="7215320"/>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sp>
        <p:nvSpPr>
          <p:cNvPr id="3" name="Freeform 3"/>
          <p:cNvSpPr/>
          <p:nvPr/>
        </p:nvSpPr>
        <p:spPr>
          <a:xfrm>
            <a:off x="14935200" y="866316"/>
            <a:ext cx="2445715" cy="2684917"/>
          </a:xfrm>
          <a:custGeom>
            <a:avLst/>
            <a:gdLst/>
            <a:ahLst/>
            <a:cxnLst/>
            <a:rect l="l" t="t" r="r" b="b"/>
            <a:pathLst>
              <a:path w="2445715" h="2684917">
                <a:moveTo>
                  <a:pt x="0" y="0"/>
                </a:moveTo>
                <a:lnTo>
                  <a:pt x="2445715" y="0"/>
                </a:lnTo>
                <a:lnTo>
                  <a:pt x="2445715" y="2684916"/>
                </a:lnTo>
                <a:lnTo>
                  <a:pt x="0" y="26849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001"/>
          </a:p>
        </p:txBody>
      </p:sp>
      <p:sp>
        <p:nvSpPr>
          <p:cNvPr id="4" name="Freeform 4"/>
          <p:cNvSpPr/>
          <p:nvPr/>
        </p:nvSpPr>
        <p:spPr>
          <a:xfrm>
            <a:off x="13335000" y="3367137"/>
            <a:ext cx="4501874" cy="1862650"/>
          </a:xfrm>
          <a:custGeom>
            <a:avLst/>
            <a:gdLst/>
            <a:ahLst/>
            <a:cxnLst/>
            <a:rect l="l" t="t" r="r" b="b"/>
            <a:pathLst>
              <a:path w="4501874" h="1862650">
                <a:moveTo>
                  <a:pt x="0" y="0"/>
                </a:moveTo>
                <a:lnTo>
                  <a:pt x="4501874" y="0"/>
                </a:lnTo>
                <a:lnTo>
                  <a:pt x="4501874" y="1862651"/>
                </a:lnTo>
                <a:lnTo>
                  <a:pt x="0" y="18626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001"/>
          </a:p>
        </p:txBody>
      </p:sp>
      <p:grpSp>
        <p:nvGrpSpPr>
          <p:cNvPr id="5" name="Group 5"/>
          <p:cNvGrpSpPr/>
          <p:nvPr/>
        </p:nvGrpSpPr>
        <p:grpSpPr>
          <a:xfrm>
            <a:off x="0" y="489294"/>
            <a:ext cx="6462381" cy="1270833"/>
            <a:chOff x="0" y="0"/>
            <a:chExt cx="1702026" cy="334705"/>
          </a:xfrm>
        </p:grpSpPr>
        <p:sp>
          <p:nvSpPr>
            <p:cNvPr id="6" name="Freeform 6"/>
            <p:cNvSpPr/>
            <p:nvPr/>
          </p:nvSpPr>
          <p:spPr>
            <a:xfrm>
              <a:off x="0" y="0"/>
              <a:ext cx="1702026" cy="334705"/>
            </a:xfrm>
            <a:custGeom>
              <a:avLst/>
              <a:gdLst/>
              <a:ahLst/>
              <a:cxnLst/>
              <a:rect l="l" t="t" r="r" b="b"/>
              <a:pathLst>
                <a:path w="1702026" h="334705">
                  <a:moveTo>
                    <a:pt x="1498826" y="0"/>
                  </a:moveTo>
                  <a:lnTo>
                    <a:pt x="0" y="0"/>
                  </a:lnTo>
                  <a:lnTo>
                    <a:pt x="0" y="334705"/>
                  </a:lnTo>
                  <a:lnTo>
                    <a:pt x="1498826" y="334705"/>
                  </a:lnTo>
                  <a:lnTo>
                    <a:pt x="1702026" y="167352"/>
                  </a:lnTo>
                  <a:lnTo>
                    <a:pt x="1498826" y="0"/>
                  </a:lnTo>
                  <a:close/>
                </a:path>
              </a:pathLst>
            </a:custGeom>
            <a:solidFill>
              <a:srgbClr val="DD9904"/>
            </a:solidFill>
          </p:spPr>
          <p:txBody>
            <a:bodyPr/>
            <a:lstStyle/>
            <a:p>
              <a:endParaRPr lang="en-001"/>
            </a:p>
          </p:txBody>
        </p:sp>
        <p:sp>
          <p:nvSpPr>
            <p:cNvPr id="7" name="TextBox 7"/>
            <p:cNvSpPr txBox="1"/>
            <p:nvPr/>
          </p:nvSpPr>
          <p:spPr>
            <a:xfrm>
              <a:off x="0" y="-66675"/>
              <a:ext cx="1587726" cy="401380"/>
            </a:xfrm>
            <a:prstGeom prst="rect">
              <a:avLst/>
            </a:prstGeom>
          </p:spPr>
          <p:txBody>
            <a:bodyPr lIns="50800" tIns="50800" rIns="50800" bIns="50800" rtlCol="0" anchor="ctr"/>
            <a:lstStyle/>
            <a:p>
              <a:pPr algn="ctr">
                <a:lnSpc>
                  <a:spcPts val="3639"/>
                </a:lnSpc>
              </a:pPr>
              <a:endParaRPr/>
            </a:p>
          </p:txBody>
        </p:sp>
      </p:grpSp>
      <p:sp>
        <p:nvSpPr>
          <p:cNvPr id="8" name="TextBox 8"/>
          <p:cNvSpPr txBox="1"/>
          <p:nvPr/>
        </p:nvSpPr>
        <p:spPr>
          <a:xfrm>
            <a:off x="-626978" y="831213"/>
            <a:ext cx="7272481" cy="956993"/>
          </a:xfrm>
          <a:prstGeom prst="rect">
            <a:avLst/>
          </a:prstGeom>
        </p:spPr>
        <p:txBody>
          <a:bodyPr lIns="0" tIns="0" rIns="0" bIns="0" rtlCol="0" anchor="t">
            <a:spAutoFit/>
          </a:bodyPr>
          <a:lstStyle/>
          <a:p>
            <a:pPr algn="ctr">
              <a:lnSpc>
                <a:spcPts val="3920"/>
              </a:lnSpc>
            </a:pPr>
            <a:r>
              <a:rPr lang="en-US" sz="2800" b="1" dirty="0">
                <a:solidFill>
                  <a:srgbClr val="FFFFFF"/>
                </a:solidFill>
                <a:latin typeface="Arimo Bold"/>
                <a:ea typeface="Arimo Bold"/>
                <a:cs typeface="Arimo Bold"/>
                <a:sym typeface="Arimo Bold"/>
              </a:rPr>
              <a:t>WORKING MODEL</a:t>
            </a:r>
          </a:p>
          <a:p>
            <a:pPr algn="ctr">
              <a:lnSpc>
                <a:spcPts val="3920"/>
              </a:lnSpc>
            </a:pPr>
            <a:endParaRPr lang="en-US" sz="2800" b="1" dirty="0">
              <a:solidFill>
                <a:srgbClr val="FFFFFF"/>
              </a:solidFill>
              <a:latin typeface="Arimo Bold"/>
              <a:ea typeface="Arimo Bold"/>
              <a:cs typeface="Arimo Bold"/>
              <a:sym typeface="Arimo Bold"/>
            </a:endParaRPr>
          </a:p>
        </p:txBody>
      </p:sp>
      <p:sp>
        <p:nvSpPr>
          <p:cNvPr id="9" name="TextBox 9"/>
          <p:cNvSpPr txBox="1"/>
          <p:nvPr/>
        </p:nvSpPr>
        <p:spPr>
          <a:xfrm>
            <a:off x="288935" y="1864901"/>
            <a:ext cx="12346891" cy="687748"/>
          </a:xfrm>
          <a:prstGeom prst="rect">
            <a:avLst/>
          </a:prstGeom>
        </p:spPr>
        <p:txBody>
          <a:bodyPr lIns="0" tIns="0" rIns="0" bIns="0" rtlCol="0" anchor="t">
            <a:spAutoFit/>
          </a:bodyPr>
          <a:lstStyle/>
          <a:p>
            <a:pPr algn="l">
              <a:lnSpc>
                <a:spcPts val="2676"/>
              </a:lnSpc>
            </a:pPr>
            <a:endParaRPr/>
          </a:p>
          <a:p>
            <a:pPr algn="l">
              <a:lnSpc>
                <a:spcPts val="2676"/>
              </a:lnSpc>
            </a:pPr>
            <a:r>
              <a:rPr lang="en-US" sz="2598" spc="72">
                <a:solidFill>
                  <a:srgbClr val="E9E9E9"/>
                </a:solidFill>
                <a:latin typeface="HK Modular"/>
                <a:ea typeface="HK Modular"/>
                <a:cs typeface="HK Modular"/>
                <a:sym typeface="HK Modular"/>
              </a:rPr>
              <a:t>FUNCTIONAL REQUIREMENTS:</a:t>
            </a:r>
          </a:p>
        </p:txBody>
      </p:sp>
      <p:grpSp>
        <p:nvGrpSpPr>
          <p:cNvPr id="10" name="Group 10"/>
          <p:cNvGrpSpPr/>
          <p:nvPr/>
        </p:nvGrpSpPr>
        <p:grpSpPr>
          <a:xfrm>
            <a:off x="856489" y="2892532"/>
            <a:ext cx="10901306" cy="1618440"/>
            <a:chOff x="0" y="0"/>
            <a:chExt cx="14535074" cy="2157921"/>
          </a:xfrm>
        </p:grpSpPr>
        <p:sp>
          <p:nvSpPr>
            <p:cNvPr id="11" name="TextBox 11"/>
            <p:cNvSpPr txBox="1"/>
            <p:nvPr/>
          </p:nvSpPr>
          <p:spPr>
            <a:xfrm>
              <a:off x="360896" y="-76200"/>
              <a:ext cx="5610744" cy="641712"/>
            </a:xfrm>
            <a:prstGeom prst="rect">
              <a:avLst/>
            </a:prstGeom>
          </p:spPr>
          <p:txBody>
            <a:bodyPr lIns="0" tIns="0" rIns="0" bIns="0" rtlCol="0" anchor="t">
              <a:spAutoFit/>
            </a:bodyPr>
            <a:lstStyle/>
            <a:p>
              <a:pPr algn="ctr">
                <a:lnSpc>
                  <a:spcPts val="3920"/>
                </a:lnSpc>
                <a:spcBef>
                  <a:spcPct val="0"/>
                </a:spcBef>
              </a:pPr>
              <a:r>
                <a:rPr lang="en-US" sz="2800" b="1" u="sng">
                  <a:solidFill>
                    <a:srgbClr val="FFFFFF"/>
                  </a:solidFill>
                  <a:latin typeface="Arimo Bold"/>
                  <a:ea typeface="Arimo Bold"/>
                  <a:cs typeface="Arimo Bold"/>
                  <a:sym typeface="Arimo Bold"/>
                </a:rPr>
                <a:t>1. IP Visualization Tool:-</a:t>
              </a:r>
            </a:p>
          </p:txBody>
        </p:sp>
        <p:sp>
          <p:nvSpPr>
            <p:cNvPr id="12" name="TextBox 12"/>
            <p:cNvSpPr txBox="1"/>
            <p:nvPr/>
          </p:nvSpPr>
          <p:spPr>
            <a:xfrm>
              <a:off x="0" y="952015"/>
              <a:ext cx="14535074" cy="1205906"/>
            </a:xfrm>
            <a:prstGeom prst="rect">
              <a:avLst/>
            </a:prstGeom>
          </p:spPr>
          <p:txBody>
            <a:bodyPr lIns="0" tIns="0" rIns="0" bIns="0" rtlCol="0" anchor="t">
              <a:spAutoFit/>
            </a:bodyPr>
            <a:lstStyle/>
            <a:p>
              <a:pPr marL="561805" lvl="1" indent="-280902" algn="l">
                <a:lnSpc>
                  <a:spcPts val="3643"/>
                </a:lnSpc>
                <a:buFont typeface="Arial"/>
                <a:buChar char="•"/>
              </a:pPr>
              <a:r>
                <a:rPr lang="en-US" sz="2602" b="1" dirty="0">
                  <a:solidFill>
                    <a:srgbClr val="FFFFFF"/>
                  </a:solidFill>
                  <a:latin typeface="Arimo Bold"/>
                  <a:ea typeface="Arimo Bold"/>
                  <a:cs typeface="Arimo Bold"/>
                  <a:sym typeface="Arimo Bold"/>
                </a:rPr>
                <a:t>Capture live network traffic and process `.</a:t>
              </a:r>
              <a:r>
                <a:rPr lang="en-US" sz="2602" b="1" dirty="0" err="1">
                  <a:solidFill>
                    <a:srgbClr val="FFFFFF"/>
                  </a:solidFill>
                  <a:latin typeface="Arimo Bold"/>
                  <a:ea typeface="Arimo Bold"/>
                  <a:cs typeface="Arimo Bold"/>
                  <a:sym typeface="Arimo Bold"/>
                </a:rPr>
                <a:t>pcap</a:t>
              </a:r>
              <a:r>
                <a:rPr lang="en-US" sz="2602" b="1" dirty="0">
                  <a:solidFill>
                    <a:srgbClr val="FFFFFF"/>
                  </a:solidFill>
                  <a:latin typeface="Arimo Bold"/>
                  <a:ea typeface="Arimo Bold"/>
                  <a:cs typeface="Arimo Bold"/>
                  <a:sym typeface="Arimo Bold"/>
                </a:rPr>
                <a:t>` files. </a:t>
              </a:r>
            </a:p>
            <a:p>
              <a:pPr marL="561805" lvl="1" indent="-280902" algn="l">
                <a:lnSpc>
                  <a:spcPts val="3643"/>
                </a:lnSpc>
                <a:buFont typeface="Arial"/>
                <a:buChar char="•"/>
              </a:pPr>
              <a:r>
                <a:rPr lang="en-US" sz="2602" b="1" dirty="0">
                  <a:solidFill>
                    <a:srgbClr val="FFFFFF"/>
                  </a:solidFill>
                  <a:latin typeface="Arimo Bold"/>
                  <a:ea typeface="Arimo Bold"/>
                  <a:cs typeface="Arimo Bold"/>
                  <a:sym typeface="Arimo Bold"/>
                </a:rPr>
                <a:t>Geolocate IP addresses and visualize them on an interactive map.</a:t>
              </a:r>
            </a:p>
          </p:txBody>
        </p:sp>
      </p:grpSp>
      <p:sp>
        <p:nvSpPr>
          <p:cNvPr id="13" name="TextBox 13"/>
          <p:cNvSpPr txBox="1"/>
          <p:nvPr/>
        </p:nvSpPr>
        <p:spPr>
          <a:xfrm>
            <a:off x="1127161" y="5108010"/>
            <a:ext cx="4971834" cy="456856"/>
          </a:xfrm>
          <a:prstGeom prst="rect">
            <a:avLst/>
          </a:prstGeom>
        </p:spPr>
        <p:txBody>
          <a:bodyPr lIns="0" tIns="0" rIns="0" bIns="0" rtlCol="0" anchor="t">
            <a:spAutoFit/>
          </a:bodyPr>
          <a:lstStyle/>
          <a:p>
            <a:pPr algn="ctr">
              <a:lnSpc>
                <a:spcPts val="3920"/>
              </a:lnSpc>
              <a:spcBef>
                <a:spcPct val="0"/>
              </a:spcBef>
            </a:pPr>
            <a:r>
              <a:rPr lang="en-US" sz="2800" b="1" u="sng" dirty="0">
                <a:solidFill>
                  <a:srgbClr val="FFFFFF"/>
                </a:solidFill>
                <a:latin typeface="Arimo Bold"/>
                <a:ea typeface="Arimo Bold"/>
                <a:cs typeface="Arimo Bold"/>
                <a:sym typeface="Arimo Bold"/>
              </a:rPr>
              <a:t>2. Password Generator Tool:-</a:t>
            </a:r>
          </a:p>
        </p:txBody>
      </p:sp>
      <p:sp>
        <p:nvSpPr>
          <p:cNvPr id="14" name="TextBox 14"/>
          <p:cNvSpPr txBox="1"/>
          <p:nvPr/>
        </p:nvSpPr>
        <p:spPr>
          <a:xfrm>
            <a:off x="856489" y="5836944"/>
            <a:ext cx="10901306" cy="921098"/>
          </a:xfrm>
          <a:prstGeom prst="rect">
            <a:avLst/>
          </a:prstGeom>
        </p:spPr>
        <p:txBody>
          <a:bodyPr lIns="0" tIns="0" rIns="0" bIns="0" rtlCol="0" anchor="t">
            <a:spAutoFit/>
          </a:bodyPr>
          <a:lstStyle/>
          <a:p>
            <a:pPr marL="561805" lvl="1" indent="-280902" algn="l">
              <a:lnSpc>
                <a:spcPts val="3643"/>
              </a:lnSpc>
              <a:buFont typeface="Arial"/>
              <a:buChar char="•"/>
            </a:pPr>
            <a:r>
              <a:rPr lang="en-US" sz="2602" b="1">
                <a:solidFill>
                  <a:srgbClr val="FFFFFF"/>
                </a:solidFill>
                <a:latin typeface="Arimo Bold"/>
                <a:ea typeface="Arimo Bold"/>
                <a:cs typeface="Arimo Bold"/>
                <a:sym typeface="Arimo Bold"/>
              </a:rPr>
              <a:t>Generate customizable and highly secure passwords.</a:t>
            </a:r>
          </a:p>
          <a:p>
            <a:pPr marL="561805" lvl="1" indent="-280902" algn="l">
              <a:lnSpc>
                <a:spcPts val="3643"/>
              </a:lnSpc>
              <a:buFont typeface="Arial"/>
              <a:buChar char="•"/>
            </a:pPr>
            <a:r>
              <a:rPr lang="en-US" sz="2602" b="1">
                <a:solidFill>
                  <a:srgbClr val="FFFFFF"/>
                </a:solidFill>
                <a:latin typeface="Arimo Bold"/>
                <a:ea typeface="Arimo Bold"/>
                <a:cs typeface="Arimo Bold"/>
                <a:sym typeface="Arimo Bold"/>
              </a:rPr>
              <a:t>Support user-defined parameters (length, character types).</a:t>
            </a:r>
          </a:p>
        </p:txBody>
      </p:sp>
      <p:sp>
        <p:nvSpPr>
          <p:cNvPr id="15" name="TextBox 15"/>
          <p:cNvSpPr txBox="1"/>
          <p:nvPr/>
        </p:nvSpPr>
        <p:spPr>
          <a:xfrm>
            <a:off x="745273" y="6937913"/>
            <a:ext cx="4971834" cy="500334"/>
          </a:xfrm>
          <a:prstGeom prst="rect">
            <a:avLst/>
          </a:prstGeom>
        </p:spPr>
        <p:txBody>
          <a:bodyPr lIns="0" tIns="0" rIns="0" bIns="0" rtlCol="0" anchor="t">
            <a:spAutoFit/>
          </a:bodyPr>
          <a:lstStyle/>
          <a:p>
            <a:pPr algn="ctr">
              <a:lnSpc>
                <a:spcPts val="3920"/>
              </a:lnSpc>
              <a:spcBef>
                <a:spcPct val="0"/>
              </a:spcBef>
            </a:pPr>
            <a:r>
              <a:rPr lang="en-US" sz="2800" b="1" u="sng" dirty="0">
                <a:solidFill>
                  <a:srgbClr val="FFFFFF"/>
                </a:solidFill>
                <a:latin typeface="Arimo Bold"/>
                <a:ea typeface="Arimo Bold"/>
                <a:cs typeface="Arimo Bold"/>
                <a:sym typeface="Arimo Bold"/>
              </a:rPr>
              <a:t>3. Nmap Scanner Tool:-</a:t>
            </a:r>
          </a:p>
        </p:txBody>
      </p:sp>
      <p:sp>
        <p:nvSpPr>
          <p:cNvPr id="16" name="TextBox 16"/>
          <p:cNvSpPr txBox="1"/>
          <p:nvPr/>
        </p:nvSpPr>
        <p:spPr>
          <a:xfrm>
            <a:off x="935501" y="7666847"/>
            <a:ext cx="10901306" cy="921098"/>
          </a:xfrm>
          <a:prstGeom prst="rect">
            <a:avLst/>
          </a:prstGeom>
        </p:spPr>
        <p:txBody>
          <a:bodyPr lIns="0" tIns="0" rIns="0" bIns="0" rtlCol="0" anchor="t">
            <a:spAutoFit/>
          </a:bodyPr>
          <a:lstStyle/>
          <a:p>
            <a:pPr marL="561805" lvl="1" indent="-280902" algn="l">
              <a:lnSpc>
                <a:spcPts val="3643"/>
              </a:lnSpc>
              <a:buFont typeface="Arial"/>
              <a:buChar char="•"/>
            </a:pPr>
            <a:r>
              <a:rPr lang="en-US" sz="2602" b="1" dirty="0">
                <a:solidFill>
                  <a:srgbClr val="FFFFFF"/>
                </a:solidFill>
                <a:latin typeface="Arimo Bold"/>
                <a:ea typeface="Arimo Bold"/>
                <a:cs typeface="Arimo Bold"/>
                <a:sym typeface="Arimo Bold"/>
              </a:rPr>
              <a:t>Conduct basic, intermediate, and advanced network scans.</a:t>
            </a:r>
          </a:p>
          <a:p>
            <a:pPr marL="561805" lvl="1" indent="-280902" algn="l">
              <a:lnSpc>
                <a:spcPts val="3643"/>
              </a:lnSpc>
              <a:buFont typeface="Arial"/>
              <a:buChar char="•"/>
            </a:pPr>
            <a:r>
              <a:rPr lang="en-US" sz="2602" b="1" dirty="0">
                <a:solidFill>
                  <a:srgbClr val="FFFFFF"/>
                </a:solidFill>
                <a:latin typeface="Arimo Bold"/>
                <a:ea typeface="Arimo Bold"/>
                <a:cs typeface="Arimo Bold"/>
                <a:sym typeface="Arimo Bold"/>
              </a:rPr>
              <a:t>Display real-time outputs and allow downloadable scan results.</a:t>
            </a:r>
          </a:p>
        </p:txBody>
      </p:sp>
      <p:sp>
        <p:nvSpPr>
          <p:cNvPr id="18" name="TextBox 17">
            <a:extLst>
              <a:ext uri="{FF2B5EF4-FFF2-40B4-BE49-F238E27FC236}">
                <a16:creationId xmlns:a16="http://schemas.microsoft.com/office/drawing/2014/main" id="{941F3183-DD52-C8F7-F26D-2C2625187207}"/>
              </a:ext>
            </a:extLst>
          </p:cNvPr>
          <p:cNvSpPr txBox="1"/>
          <p:nvPr/>
        </p:nvSpPr>
        <p:spPr>
          <a:xfrm>
            <a:off x="16241239" y="8327691"/>
            <a:ext cx="1146048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12</a:t>
            </a:r>
            <a:endParaRPr lang="en-IN" sz="16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111239">
            <a:off x="-3311550" y="7215320"/>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sp>
        <p:nvSpPr>
          <p:cNvPr id="3" name="Freeform 3"/>
          <p:cNvSpPr/>
          <p:nvPr/>
        </p:nvSpPr>
        <p:spPr>
          <a:xfrm>
            <a:off x="1557140" y="2547923"/>
            <a:ext cx="15173721" cy="5191154"/>
          </a:xfrm>
          <a:custGeom>
            <a:avLst/>
            <a:gdLst/>
            <a:ahLst/>
            <a:cxnLst/>
            <a:rect l="l" t="t" r="r" b="b"/>
            <a:pathLst>
              <a:path w="15173721" h="5191154">
                <a:moveTo>
                  <a:pt x="0" y="0"/>
                </a:moveTo>
                <a:lnTo>
                  <a:pt x="15173720" y="0"/>
                </a:lnTo>
                <a:lnTo>
                  <a:pt x="15173720" y="5191154"/>
                </a:lnTo>
                <a:lnTo>
                  <a:pt x="0" y="5191154"/>
                </a:lnTo>
                <a:lnTo>
                  <a:pt x="0" y="0"/>
                </a:lnTo>
                <a:close/>
              </a:path>
            </a:pathLst>
          </a:custGeom>
          <a:blipFill>
            <a:blip r:embed="rId3"/>
            <a:stretch>
              <a:fillRect b="-510"/>
            </a:stretch>
          </a:blipFill>
        </p:spPr>
        <p:txBody>
          <a:bodyPr/>
          <a:lstStyle/>
          <a:p>
            <a:endParaRPr lang="en-001"/>
          </a:p>
        </p:txBody>
      </p:sp>
      <p:sp>
        <p:nvSpPr>
          <p:cNvPr id="4" name="TextBox 4"/>
          <p:cNvSpPr txBox="1"/>
          <p:nvPr/>
        </p:nvSpPr>
        <p:spPr>
          <a:xfrm>
            <a:off x="1028700" y="1066800"/>
            <a:ext cx="12346891" cy="352878"/>
          </a:xfrm>
          <a:prstGeom prst="rect">
            <a:avLst/>
          </a:prstGeom>
        </p:spPr>
        <p:txBody>
          <a:bodyPr lIns="0" tIns="0" rIns="0" bIns="0" rtlCol="0" anchor="t">
            <a:spAutoFit/>
          </a:bodyPr>
          <a:lstStyle/>
          <a:p>
            <a:pPr algn="l">
              <a:lnSpc>
                <a:spcPts val="2676"/>
              </a:lnSpc>
            </a:pPr>
            <a:r>
              <a:rPr lang="en-US" sz="2598" spc="72">
                <a:solidFill>
                  <a:srgbClr val="E9E9E9"/>
                </a:solidFill>
                <a:latin typeface="HK Modular"/>
                <a:ea typeface="HK Modular"/>
                <a:cs typeface="HK Modular"/>
                <a:sym typeface="HK Modular"/>
              </a:rPr>
              <a:t>USE-CASE DIAGRAM:-</a:t>
            </a:r>
          </a:p>
        </p:txBody>
      </p:sp>
      <p:sp>
        <p:nvSpPr>
          <p:cNvPr id="6" name="TextBox 5">
            <a:extLst>
              <a:ext uri="{FF2B5EF4-FFF2-40B4-BE49-F238E27FC236}">
                <a16:creationId xmlns:a16="http://schemas.microsoft.com/office/drawing/2014/main" id="{D7F48E66-9190-1252-2943-D693BEB623FF}"/>
              </a:ext>
            </a:extLst>
          </p:cNvPr>
          <p:cNvSpPr txBox="1"/>
          <p:nvPr/>
        </p:nvSpPr>
        <p:spPr>
          <a:xfrm>
            <a:off x="16154400" y="8343900"/>
            <a:ext cx="1146048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13</a:t>
            </a:r>
            <a:endParaRPr lang="en-IN" sz="16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4111239">
            <a:off x="-3311550" y="7215320"/>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grpSp>
        <p:nvGrpSpPr>
          <p:cNvPr id="3" name="Group 3"/>
          <p:cNvGrpSpPr/>
          <p:nvPr/>
        </p:nvGrpSpPr>
        <p:grpSpPr>
          <a:xfrm>
            <a:off x="0" y="489294"/>
            <a:ext cx="6462381" cy="1270833"/>
            <a:chOff x="0" y="0"/>
            <a:chExt cx="1702026" cy="334705"/>
          </a:xfrm>
        </p:grpSpPr>
        <p:sp>
          <p:nvSpPr>
            <p:cNvPr id="4" name="Freeform 4"/>
            <p:cNvSpPr/>
            <p:nvPr/>
          </p:nvSpPr>
          <p:spPr>
            <a:xfrm>
              <a:off x="0" y="0"/>
              <a:ext cx="1702026" cy="334705"/>
            </a:xfrm>
            <a:custGeom>
              <a:avLst/>
              <a:gdLst/>
              <a:ahLst/>
              <a:cxnLst/>
              <a:rect l="l" t="t" r="r" b="b"/>
              <a:pathLst>
                <a:path w="1702026" h="334705">
                  <a:moveTo>
                    <a:pt x="1498826" y="0"/>
                  </a:moveTo>
                  <a:lnTo>
                    <a:pt x="0" y="0"/>
                  </a:lnTo>
                  <a:lnTo>
                    <a:pt x="0" y="334705"/>
                  </a:lnTo>
                  <a:lnTo>
                    <a:pt x="1498826" y="334705"/>
                  </a:lnTo>
                  <a:lnTo>
                    <a:pt x="1702026" y="167352"/>
                  </a:lnTo>
                  <a:lnTo>
                    <a:pt x="1498826" y="0"/>
                  </a:lnTo>
                  <a:close/>
                </a:path>
              </a:pathLst>
            </a:custGeom>
            <a:solidFill>
              <a:srgbClr val="DD9904"/>
            </a:solidFill>
          </p:spPr>
          <p:txBody>
            <a:bodyPr/>
            <a:lstStyle/>
            <a:p>
              <a:endParaRPr lang="en-001"/>
            </a:p>
          </p:txBody>
        </p:sp>
        <p:sp>
          <p:nvSpPr>
            <p:cNvPr id="5" name="TextBox 5"/>
            <p:cNvSpPr txBox="1"/>
            <p:nvPr/>
          </p:nvSpPr>
          <p:spPr>
            <a:xfrm>
              <a:off x="0" y="-66675"/>
              <a:ext cx="1587726" cy="401380"/>
            </a:xfrm>
            <a:prstGeom prst="rect">
              <a:avLst/>
            </a:prstGeom>
          </p:spPr>
          <p:txBody>
            <a:bodyPr lIns="50800" tIns="50800" rIns="50800" bIns="50800" rtlCol="0" anchor="ctr"/>
            <a:lstStyle/>
            <a:p>
              <a:pPr algn="ctr">
                <a:lnSpc>
                  <a:spcPts val="3639"/>
                </a:lnSpc>
              </a:pPr>
              <a:endParaRPr/>
            </a:p>
          </p:txBody>
        </p:sp>
      </p:grpSp>
      <p:sp>
        <p:nvSpPr>
          <p:cNvPr id="6" name="TextBox 6"/>
          <p:cNvSpPr txBox="1"/>
          <p:nvPr/>
        </p:nvSpPr>
        <p:spPr>
          <a:xfrm>
            <a:off x="-650846" y="840738"/>
            <a:ext cx="7272481" cy="1021761"/>
          </a:xfrm>
          <a:prstGeom prst="rect">
            <a:avLst/>
          </a:prstGeom>
        </p:spPr>
        <p:txBody>
          <a:bodyPr lIns="0" tIns="0" rIns="0" bIns="0" rtlCol="0" anchor="t">
            <a:spAutoFit/>
          </a:bodyPr>
          <a:lstStyle/>
          <a:p>
            <a:pPr algn="ctr">
              <a:lnSpc>
                <a:spcPts val="4060"/>
              </a:lnSpc>
            </a:pPr>
            <a:r>
              <a:rPr lang="en-US" sz="2900" b="1">
                <a:solidFill>
                  <a:srgbClr val="FFFFFF"/>
                </a:solidFill>
                <a:latin typeface="Arimo Bold"/>
                <a:ea typeface="Arimo Bold"/>
                <a:cs typeface="Arimo Bold"/>
                <a:sym typeface="Arimo Bold"/>
              </a:rPr>
              <a:t>EXPERIMENTAL SETUP</a:t>
            </a:r>
          </a:p>
          <a:p>
            <a:pPr algn="ctr">
              <a:lnSpc>
                <a:spcPts val="4060"/>
              </a:lnSpc>
            </a:pPr>
            <a:endParaRPr lang="en-US" sz="2900" b="1">
              <a:solidFill>
                <a:srgbClr val="FFFFFF"/>
              </a:solidFill>
              <a:latin typeface="Arimo Bold"/>
              <a:ea typeface="Arimo Bold"/>
              <a:cs typeface="Arimo Bold"/>
              <a:sym typeface="Arimo Bold"/>
            </a:endParaRPr>
          </a:p>
        </p:txBody>
      </p:sp>
      <p:sp>
        <p:nvSpPr>
          <p:cNvPr id="7" name="TextBox 7"/>
          <p:cNvSpPr txBox="1"/>
          <p:nvPr/>
        </p:nvSpPr>
        <p:spPr>
          <a:xfrm>
            <a:off x="1127161" y="2816332"/>
            <a:ext cx="4208058" cy="500334"/>
          </a:xfrm>
          <a:prstGeom prst="rect">
            <a:avLst/>
          </a:prstGeom>
        </p:spPr>
        <p:txBody>
          <a:bodyPr lIns="0" tIns="0" rIns="0" bIns="0" rtlCol="0" anchor="t">
            <a:spAutoFit/>
          </a:bodyPr>
          <a:lstStyle/>
          <a:p>
            <a:pPr algn="ctr">
              <a:lnSpc>
                <a:spcPts val="3920"/>
              </a:lnSpc>
              <a:spcBef>
                <a:spcPct val="0"/>
              </a:spcBef>
            </a:pPr>
            <a:endParaRPr/>
          </a:p>
        </p:txBody>
      </p:sp>
      <p:sp>
        <p:nvSpPr>
          <p:cNvPr id="8" name="TextBox 8"/>
          <p:cNvSpPr txBox="1"/>
          <p:nvPr/>
        </p:nvSpPr>
        <p:spPr>
          <a:xfrm>
            <a:off x="646812" y="2286842"/>
            <a:ext cx="15442171" cy="1690494"/>
          </a:xfrm>
          <a:prstGeom prst="rect">
            <a:avLst/>
          </a:prstGeom>
        </p:spPr>
        <p:txBody>
          <a:bodyPr lIns="0" tIns="0" rIns="0" bIns="0" rtlCol="0" anchor="t">
            <a:spAutoFit/>
          </a:bodyPr>
          <a:lstStyle/>
          <a:p>
            <a:pPr algn="l">
              <a:lnSpc>
                <a:spcPts val="4476"/>
              </a:lnSpc>
            </a:pPr>
            <a:r>
              <a:rPr lang="en-US" sz="3197" b="1">
                <a:solidFill>
                  <a:srgbClr val="FFFFFF"/>
                </a:solidFill>
                <a:latin typeface="Arimo Bold"/>
                <a:ea typeface="Arimo Bold"/>
                <a:cs typeface="Arimo Bold"/>
                <a:sym typeface="Arimo Bold"/>
              </a:rPr>
              <a:t>Tools Used : Wireshark (traffic capture), Python (processing), Google My Maps (visualization), Nmap (scanning).  </a:t>
            </a:r>
          </a:p>
          <a:p>
            <a:pPr algn="ctr">
              <a:lnSpc>
                <a:spcPts val="4476"/>
              </a:lnSpc>
              <a:spcBef>
                <a:spcPct val="0"/>
              </a:spcBef>
            </a:pPr>
            <a:endParaRPr lang="en-US" sz="3197" b="1">
              <a:solidFill>
                <a:srgbClr val="FFFFFF"/>
              </a:solidFill>
              <a:latin typeface="Arimo Bold"/>
              <a:ea typeface="Arimo Bold"/>
              <a:cs typeface="Arimo Bold"/>
              <a:sym typeface="Arimo Bold"/>
            </a:endParaRPr>
          </a:p>
        </p:txBody>
      </p:sp>
      <p:sp>
        <p:nvSpPr>
          <p:cNvPr id="9" name="TextBox 9"/>
          <p:cNvSpPr txBox="1"/>
          <p:nvPr/>
        </p:nvSpPr>
        <p:spPr>
          <a:xfrm>
            <a:off x="646812" y="3891612"/>
            <a:ext cx="15442171" cy="2208677"/>
          </a:xfrm>
          <a:prstGeom prst="rect">
            <a:avLst/>
          </a:prstGeom>
        </p:spPr>
        <p:txBody>
          <a:bodyPr lIns="0" tIns="0" rIns="0" bIns="0" rtlCol="0" anchor="t">
            <a:spAutoFit/>
          </a:bodyPr>
          <a:lstStyle/>
          <a:p>
            <a:pPr algn="l">
              <a:lnSpc>
                <a:spcPts val="4476"/>
              </a:lnSpc>
            </a:pPr>
            <a:r>
              <a:rPr lang="en-US" sz="3197" b="1">
                <a:solidFill>
                  <a:srgbClr val="FFFFFF"/>
                </a:solidFill>
                <a:latin typeface="Arimo Bold"/>
                <a:ea typeface="Arimo Bold"/>
                <a:cs typeface="Arimo Bold"/>
                <a:sym typeface="Arimo Bold"/>
              </a:rPr>
              <a:t>Development Environment:  </a:t>
            </a:r>
          </a:p>
          <a:p>
            <a:pPr algn="l">
              <a:lnSpc>
                <a:spcPts val="4476"/>
              </a:lnSpc>
            </a:pPr>
            <a:r>
              <a:rPr lang="en-US" sz="3197" b="1">
                <a:solidFill>
                  <a:srgbClr val="FFFFFF"/>
                </a:solidFill>
                <a:latin typeface="Arimo Bold"/>
                <a:ea typeface="Arimo Bold"/>
                <a:cs typeface="Arimo Bold"/>
                <a:sym typeface="Arimo Bold"/>
              </a:rPr>
              <a:t>  - Programming: Python, Django Framework.  </a:t>
            </a:r>
          </a:p>
          <a:p>
            <a:pPr algn="l">
              <a:lnSpc>
                <a:spcPts val="4476"/>
              </a:lnSpc>
            </a:pPr>
            <a:r>
              <a:rPr lang="en-US" sz="3197" b="1">
                <a:solidFill>
                  <a:srgbClr val="FFFFFF"/>
                </a:solidFill>
                <a:latin typeface="Arimo Bold"/>
                <a:ea typeface="Arimo Bold"/>
                <a:cs typeface="Arimo Bold"/>
                <a:sym typeface="Arimo Bold"/>
              </a:rPr>
              <a:t>  - Libraries: `pyshark`, `GeoIP`, `random`, `simplekml`. </a:t>
            </a:r>
          </a:p>
          <a:p>
            <a:pPr algn="ctr">
              <a:lnSpc>
                <a:spcPts val="4056"/>
              </a:lnSpc>
              <a:spcBef>
                <a:spcPct val="0"/>
              </a:spcBef>
            </a:pPr>
            <a:endParaRPr lang="en-US" sz="3197" b="1">
              <a:solidFill>
                <a:srgbClr val="FFFFFF"/>
              </a:solidFill>
              <a:latin typeface="Arimo Bold"/>
              <a:ea typeface="Arimo Bold"/>
              <a:cs typeface="Arimo Bold"/>
              <a:sym typeface="Arimo Bold"/>
            </a:endParaRPr>
          </a:p>
        </p:txBody>
      </p:sp>
      <p:sp>
        <p:nvSpPr>
          <p:cNvPr id="10" name="TextBox 10"/>
          <p:cNvSpPr txBox="1"/>
          <p:nvPr/>
        </p:nvSpPr>
        <p:spPr>
          <a:xfrm>
            <a:off x="646812" y="6054244"/>
            <a:ext cx="15442171" cy="2208677"/>
          </a:xfrm>
          <a:prstGeom prst="rect">
            <a:avLst/>
          </a:prstGeom>
        </p:spPr>
        <p:txBody>
          <a:bodyPr lIns="0" tIns="0" rIns="0" bIns="0" rtlCol="0" anchor="t">
            <a:spAutoFit/>
          </a:bodyPr>
          <a:lstStyle/>
          <a:p>
            <a:pPr algn="l">
              <a:lnSpc>
                <a:spcPts val="4476"/>
              </a:lnSpc>
            </a:pPr>
            <a:r>
              <a:rPr lang="en-US" sz="3197" b="1">
                <a:solidFill>
                  <a:srgbClr val="FFFFFF"/>
                </a:solidFill>
                <a:latin typeface="Arimo Bold"/>
                <a:ea typeface="Arimo Bold"/>
                <a:cs typeface="Arimo Bold"/>
                <a:sym typeface="Arimo Bold"/>
              </a:rPr>
              <a:t>Testing Environment:  </a:t>
            </a:r>
          </a:p>
          <a:p>
            <a:pPr algn="l">
              <a:lnSpc>
                <a:spcPts val="4476"/>
              </a:lnSpc>
            </a:pPr>
            <a:r>
              <a:rPr lang="en-US" sz="3197" b="1">
                <a:solidFill>
                  <a:srgbClr val="FFFFFF"/>
                </a:solidFill>
                <a:latin typeface="Arimo Bold"/>
                <a:ea typeface="Arimo Bold"/>
                <a:cs typeface="Arimo Bold"/>
                <a:sym typeface="Arimo Bold"/>
              </a:rPr>
              <a:t>  - Multiple network topologies (local and public).  </a:t>
            </a:r>
          </a:p>
          <a:p>
            <a:pPr algn="l">
              <a:lnSpc>
                <a:spcPts val="4476"/>
              </a:lnSpc>
            </a:pPr>
            <a:r>
              <a:rPr lang="en-US" sz="3197" b="1">
                <a:solidFill>
                  <a:srgbClr val="FFFFFF"/>
                </a:solidFill>
                <a:latin typeface="Arimo Bold"/>
                <a:ea typeface="Arimo Bold"/>
                <a:cs typeface="Arimo Bold"/>
                <a:sym typeface="Arimo Bold"/>
              </a:rPr>
              <a:t>  - Systems: Linux and Windows.</a:t>
            </a:r>
          </a:p>
          <a:p>
            <a:pPr algn="ctr">
              <a:lnSpc>
                <a:spcPts val="4056"/>
              </a:lnSpc>
              <a:spcBef>
                <a:spcPct val="0"/>
              </a:spcBef>
            </a:pPr>
            <a:endParaRPr lang="en-US" sz="3197" b="1">
              <a:solidFill>
                <a:srgbClr val="FFFFFF"/>
              </a:solidFill>
              <a:latin typeface="Arimo Bold"/>
              <a:ea typeface="Arimo Bold"/>
              <a:cs typeface="Arimo Bold"/>
              <a:sym typeface="Arimo Bold"/>
            </a:endParaRPr>
          </a:p>
        </p:txBody>
      </p:sp>
      <p:sp>
        <p:nvSpPr>
          <p:cNvPr id="11" name="Freeform 11"/>
          <p:cNvSpPr/>
          <p:nvPr/>
        </p:nvSpPr>
        <p:spPr>
          <a:xfrm>
            <a:off x="13891551" y="3132089"/>
            <a:ext cx="3749637" cy="4133729"/>
          </a:xfrm>
          <a:custGeom>
            <a:avLst/>
            <a:gdLst/>
            <a:ahLst/>
            <a:cxnLst/>
            <a:rect l="l" t="t" r="r" b="b"/>
            <a:pathLst>
              <a:path w="3749637" h="4133729">
                <a:moveTo>
                  <a:pt x="0" y="0"/>
                </a:moveTo>
                <a:lnTo>
                  <a:pt x="3749637" y="0"/>
                </a:lnTo>
                <a:lnTo>
                  <a:pt x="3749637" y="4133730"/>
                </a:lnTo>
                <a:lnTo>
                  <a:pt x="0" y="4133730"/>
                </a:lnTo>
                <a:lnTo>
                  <a:pt x="0" y="0"/>
                </a:lnTo>
                <a:close/>
              </a:path>
            </a:pathLst>
          </a:custGeom>
          <a:blipFill>
            <a:blip r:embed="rId3"/>
            <a:stretch>
              <a:fillRect/>
            </a:stretch>
          </a:blipFill>
        </p:spPr>
        <p:txBody>
          <a:bodyPr/>
          <a:lstStyle/>
          <a:p>
            <a:endParaRPr lang="en-001"/>
          </a:p>
        </p:txBody>
      </p:sp>
      <p:sp>
        <p:nvSpPr>
          <p:cNvPr id="13" name="TextBox 12">
            <a:extLst>
              <a:ext uri="{FF2B5EF4-FFF2-40B4-BE49-F238E27FC236}">
                <a16:creationId xmlns:a16="http://schemas.microsoft.com/office/drawing/2014/main" id="{024F700E-D776-9612-9D22-0E824CBC61F7}"/>
              </a:ext>
            </a:extLst>
          </p:cNvPr>
          <p:cNvSpPr txBox="1"/>
          <p:nvPr/>
        </p:nvSpPr>
        <p:spPr>
          <a:xfrm>
            <a:off x="16088983" y="8343736"/>
            <a:ext cx="1146048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14</a:t>
            </a:r>
            <a:endParaRPr lang="en-IN" sz="16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111239">
            <a:off x="-3311550" y="7215320"/>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grpSp>
        <p:nvGrpSpPr>
          <p:cNvPr id="3" name="Group 3"/>
          <p:cNvGrpSpPr/>
          <p:nvPr/>
        </p:nvGrpSpPr>
        <p:grpSpPr>
          <a:xfrm>
            <a:off x="7421666" y="1714877"/>
            <a:ext cx="3029820" cy="1059923"/>
            <a:chOff x="0" y="0"/>
            <a:chExt cx="797977" cy="279157"/>
          </a:xfrm>
        </p:grpSpPr>
        <p:sp>
          <p:nvSpPr>
            <p:cNvPr id="4" name="Freeform 4"/>
            <p:cNvSpPr/>
            <p:nvPr/>
          </p:nvSpPr>
          <p:spPr>
            <a:xfrm>
              <a:off x="0" y="0"/>
              <a:ext cx="797977" cy="279157"/>
            </a:xfrm>
            <a:custGeom>
              <a:avLst/>
              <a:gdLst/>
              <a:ahLst/>
              <a:cxnLst/>
              <a:rect l="l" t="t" r="r" b="b"/>
              <a:pathLst>
                <a:path w="797977" h="279157">
                  <a:moveTo>
                    <a:pt x="0" y="0"/>
                  </a:moveTo>
                  <a:lnTo>
                    <a:pt x="797977" y="0"/>
                  </a:lnTo>
                  <a:lnTo>
                    <a:pt x="797977" y="279157"/>
                  </a:lnTo>
                  <a:lnTo>
                    <a:pt x="0" y="279157"/>
                  </a:lnTo>
                  <a:close/>
                </a:path>
              </a:pathLst>
            </a:custGeom>
            <a:solidFill>
              <a:srgbClr val="FCF57F"/>
            </a:solidFill>
          </p:spPr>
          <p:txBody>
            <a:bodyPr/>
            <a:lstStyle/>
            <a:p>
              <a:endParaRPr lang="en-001"/>
            </a:p>
          </p:txBody>
        </p:sp>
        <p:sp>
          <p:nvSpPr>
            <p:cNvPr id="5" name="TextBox 5"/>
            <p:cNvSpPr txBox="1"/>
            <p:nvPr/>
          </p:nvSpPr>
          <p:spPr>
            <a:xfrm>
              <a:off x="0" y="-66675"/>
              <a:ext cx="797977" cy="345832"/>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Capture Traffic or Load File</a:t>
              </a:r>
            </a:p>
          </p:txBody>
        </p:sp>
      </p:grpSp>
      <p:grpSp>
        <p:nvGrpSpPr>
          <p:cNvPr id="6" name="Group 6"/>
          <p:cNvGrpSpPr/>
          <p:nvPr/>
        </p:nvGrpSpPr>
        <p:grpSpPr>
          <a:xfrm>
            <a:off x="7421366" y="3222190"/>
            <a:ext cx="3029820" cy="1059923"/>
            <a:chOff x="0" y="0"/>
            <a:chExt cx="797977" cy="279157"/>
          </a:xfrm>
        </p:grpSpPr>
        <p:sp>
          <p:nvSpPr>
            <p:cNvPr id="7" name="Freeform 7"/>
            <p:cNvSpPr/>
            <p:nvPr/>
          </p:nvSpPr>
          <p:spPr>
            <a:xfrm>
              <a:off x="0" y="0"/>
              <a:ext cx="797977" cy="279157"/>
            </a:xfrm>
            <a:custGeom>
              <a:avLst/>
              <a:gdLst/>
              <a:ahLst/>
              <a:cxnLst/>
              <a:rect l="l" t="t" r="r" b="b"/>
              <a:pathLst>
                <a:path w="797977" h="279157">
                  <a:moveTo>
                    <a:pt x="0" y="0"/>
                  </a:moveTo>
                  <a:lnTo>
                    <a:pt x="797977" y="0"/>
                  </a:lnTo>
                  <a:lnTo>
                    <a:pt x="797977" y="279157"/>
                  </a:lnTo>
                  <a:lnTo>
                    <a:pt x="0" y="279157"/>
                  </a:lnTo>
                  <a:close/>
                </a:path>
              </a:pathLst>
            </a:custGeom>
            <a:solidFill>
              <a:srgbClr val="FCF57F"/>
            </a:solidFill>
          </p:spPr>
          <p:txBody>
            <a:bodyPr/>
            <a:lstStyle/>
            <a:p>
              <a:endParaRPr lang="en-001"/>
            </a:p>
          </p:txBody>
        </p:sp>
        <p:sp>
          <p:nvSpPr>
            <p:cNvPr id="8" name="TextBox 8"/>
            <p:cNvSpPr txBox="1"/>
            <p:nvPr/>
          </p:nvSpPr>
          <p:spPr>
            <a:xfrm>
              <a:off x="0" y="-66675"/>
              <a:ext cx="797977" cy="345832"/>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Extract IP Addresses</a:t>
              </a:r>
            </a:p>
          </p:txBody>
        </p:sp>
      </p:grpSp>
      <p:grpSp>
        <p:nvGrpSpPr>
          <p:cNvPr id="9" name="Group 9"/>
          <p:cNvGrpSpPr/>
          <p:nvPr/>
        </p:nvGrpSpPr>
        <p:grpSpPr>
          <a:xfrm>
            <a:off x="7421666" y="4691407"/>
            <a:ext cx="3029820" cy="1016777"/>
            <a:chOff x="0" y="0"/>
            <a:chExt cx="797977" cy="267793"/>
          </a:xfrm>
        </p:grpSpPr>
        <p:sp>
          <p:nvSpPr>
            <p:cNvPr id="10" name="Freeform 10"/>
            <p:cNvSpPr/>
            <p:nvPr/>
          </p:nvSpPr>
          <p:spPr>
            <a:xfrm>
              <a:off x="0" y="0"/>
              <a:ext cx="797977" cy="267793"/>
            </a:xfrm>
            <a:custGeom>
              <a:avLst/>
              <a:gdLst/>
              <a:ahLst/>
              <a:cxnLst/>
              <a:rect l="l" t="t" r="r" b="b"/>
              <a:pathLst>
                <a:path w="797977" h="267793">
                  <a:moveTo>
                    <a:pt x="0" y="0"/>
                  </a:moveTo>
                  <a:lnTo>
                    <a:pt x="797977" y="0"/>
                  </a:lnTo>
                  <a:lnTo>
                    <a:pt x="797977" y="267793"/>
                  </a:lnTo>
                  <a:lnTo>
                    <a:pt x="0" y="267793"/>
                  </a:lnTo>
                  <a:close/>
                </a:path>
              </a:pathLst>
            </a:custGeom>
            <a:solidFill>
              <a:srgbClr val="FCF57F"/>
            </a:solidFill>
          </p:spPr>
          <p:txBody>
            <a:bodyPr/>
            <a:lstStyle/>
            <a:p>
              <a:endParaRPr lang="en-001"/>
            </a:p>
          </p:txBody>
        </p:sp>
        <p:sp>
          <p:nvSpPr>
            <p:cNvPr id="11" name="TextBox 11"/>
            <p:cNvSpPr txBox="1"/>
            <p:nvPr/>
          </p:nvSpPr>
          <p:spPr>
            <a:xfrm>
              <a:off x="0" y="-66675"/>
              <a:ext cx="797977" cy="334468"/>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Geolocate IPs</a:t>
              </a:r>
            </a:p>
          </p:txBody>
        </p:sp>
      </p:grpSp>
      <p:grpSp>
        <p:nvGrpSpPr>
          <p:cNvPr id="12" name="Group 12"/>
          <p:cNvGrpSpPr/>
          <p:nvPr/>
        </p:nvGrpSpPr>
        <p:grpSpPr>
          <a:xfrm>
            <a:off x="7421666" y="6136809"/>
            <a:ext cx="3029820" cy="1059923"/>
            <a:chOff x="0" y="0"/>
            <a:chExt cx="797977" cy="279157"/>
          </a:xfrm>
        </p:grpSpPr>
        <p:sp>
          <p:nvSpPr>
            <p:cNvPr id="13" name="Freeform 13"/>
            <p:cNvSpPr/>
            <p:nvPr/>
          </p:nvSpPr>
          <p:spPr>
            <a:xfrm>
              <a:off x="0" y="0"/>
              <a:ext cx="797977" cy="279157"/>
            </a:xfrm>
            <a:custGeom>
              <a:avLst/>
              <a:gdLst/>
              <a:ahLst/>
              <a:cxnLst/>
              <a:rect l="l" t="t" r="r" b="b"/>
              <a:pathLst>
                <a:path w="797977" h="279157">
                  <a:moveTo>
                    <a:pt x="0" y="0"/>
                  </a:moveTo>
                  <a:lnTo>
                    <a:pt x="797977" y="0"/>
                  </a:lnTo>
                  <a:lnTo>
                    <a:pt x="797977" y="279157"/>
                  </a:lnTo>
                  <a:lnTo>
                    <a:pt x="0" y="279157"/>
                  </a:lnTo>
                  <a:close/>
                </a:path>
              </a:pathLst>
            </a:custGeom>
            <a:solidFill>
              <a:srgbClr val="FCF57F"/>
            </a:solidFill>
          </p:spPr>
          <p:txBody>
            <a:bodyPr/>
            <a:lstStyle/>
            <a:p>
              <a:endParaRPr lang="en-001"/>
            </a:p>
          </p:txBody>
        </p:sp>
        <p:sp>
          <p:nvSpPr>
            <p:cNvPr id="14" name="TextBox 14"/>
            <p:cNvSpPr txBox="1"/>
            <p:nvPr/>
          </p:nvSpPr>
          <p:spPr>
            <a:xfrm>
              <a:off x="0" y="-66675"/>
              <a:ext cx="797977" cy="345832"/>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 Generate KML File</a:t>
              </a:r>
            </a:p>
          </p:txBody>
        </p:sp>
      </p:grpSp>
      <p:grpSp>
        <p:nvGrpSpPr>
          <p:cNvPr id="15" name="Group 15"/>
          <p:cNvGrpSpPr/>
          <p:nvPr/>
        </p:nvGrpSpPr>
        <p:grpSpPr>
          <a:xfrm>
            <a:off x="7421423" y="7650952"/>
            <a:ext cx="3029820" cy="1016777"/>
            <a:chOff x="0" y="0"/>
            <a:chExt cx="797977" cy="267793"/>
          </a:xfrm>
        </p:grpSpPr>
        <p:sp>
          <p:nvSpPr>
            <p:cNvPr id="16" name="Freeform 16"/>
            <p:cNvSpPr/>
            <p:nvPr/>
          </p:nvSpPr>
          <p:spPr>
            <a:xfrm>
              <a:off x="0" y="0"/>
              <a:ext cx="797977" cy="267793"/>
            </a:xfrm>
            <a:custGeom>
              <a:avLst/>
              <a:gdLst/>
              <a:ahLst/>
              <a:cxnLst/>
              <a:rect l="l" t="t" r="r" b="b"/>
              <a:pathLst>
                <a:path w="797977" h="267793">
                  <a:moveTo>
                    <a:pt x="0" y="0"/>
                  </a:moveTo>
                  <a:lnTo>
                    <a:pt x="797977" y="0"/>
                  </a:lnTo>
                  <a:lnTo>
                    <a:pt x="797977" y="267793"/>
                  </a:lnTo>
                  <a:lnTo>
                    <a:pt x="0" y="267793"/>
                  </a:lnTo>
                  <a:close/>
                </a:path>
              </a:pathLst>
            </a:custGeom>
            <a:solidFill>
              <a:srgbClr val="FCF57F"/>
            </a:solidFill>
          </p:spPr>
          <p:txBody>
            <a:bodyPr/>
            <a:lstStyle/>
            <a:p>
              <a:endParaRPr lang="en-001"/>
            </a:p>
          </p:txBody>
        </p:sp>
        <p:sp>
          <p:nvSpPr>
            <p:cNvPr id="17" name="TextBox 17"/>
            <p:cNvSpPr txBox="1"/>
            <p:nvPr/>
          </p:nvSpPr>
          <p:spPr>
            <a:xfrm>
              <a:off x="0" y="-66675"/>
              <a:ext cx="797977" cy="334468"/>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Display on Map</a:t>
              </a:r>
            </a:p>
          </p:txBody>
        </p:sp>
      </p:grpSp>
      <p:grpSp>
        <p:nvGrpSpPr>
          <p:cNvPr id="18" name="Group 18"/>
          <p:cNvGrpSpPr/>
          <p:nvPr/>
        </p:nvGrpSpPr>
        <p:grpSpPr>
          <a:xfrm>
            <a:off x="14841504" y="7592992"/>
            <a:ext cx="2417796" cy="1208898"/>
            <a:chOff x="0" y="0"/>
            <a:chExt cx="812800" cy="406400"/>
          </a:xfrm>
        </p:grpSpPr>
        <p:sp>
          <p:nvSpPr>
            <p:cNvPr id="19" name="Freeform 19"/>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2828"/>
            </a:solidFill>
          </p:spPr>
          <p:txBody>
            <a:bodyPr/>
            <a:lstStyle/>
            <a:p>
              <a:endParaRPr lang="en-001"/>
            </a:p>
          </p:txBody>
        </p:sp>
        <p:sp>
          <p:nvSpPr>
            <p:cNvPr id="20" name="TextBox 20"/>
            <p:cNvSpPr txBox="1"/>
            <p:nvPr/>
          </p:nvSpPr>
          <p:spPr>
            <a:xfrm>
              <a:off x="0" y="-95250"/>
              <a:ext cx="812800" cy="501650"/>
            </a:xfrm>
            <a:prstGeom prst="rect">
              <a:avLst/>
            </a:prstGeom>
          </p:spPr>
          <p:txBody>
            <a:bodyPr lIns="50800" tIns="50800" rIns="50800" bIns="50800" rtlCol="0" anchor="ctr"/>
            <a:lstStyle/>
            <a:p>
              <a:pPr algn="ctr">
                <a:lnSpc>
                  <a:spcPts val="4619"/>
                </a:lnSpc>
              </a:pPr>
              <a:r>
                <a:rPr lang="en-US" sz="3299" b="1">
                  <a:solidFill>
                    <a:srgbClr val="000000"/>
                  </a:solidFill>
                  <a:latin typeface="Arimo Bold"/>
                  <a:ea typeface="Arimo Bold"/>
                  <a:cs typeface="Arimo Bold"/>
                  <a:sym typeface="Arimo Bold"/>
                </a:rPr>
                <a:t>End</a:t>
              </a:r>
            </a:p>
          </p:txBody>
        </p:sp>
      </p:grpSp>
      <p:sp>
        <p:nvSpPr>
          <p:cNvPr id="21" name="TextBox 21"/>
          <p:cNvSpPr txBox="1"/>
          <p:nvPr/>
        </p:nvSpPr>
        <p:spPr>
          <a:xfrm>
            <a:off x="646812" y="546860"/>
            <a:ext cx="15449732" cy="352878"/>
          </a:xfrm>
          <a:prstGeom prst="rect">
            <a:avLst/>
          </a:prstGeom>
        </p:spPr>
        <p:txBody>
          <a:bodyPr lIns="0" tIns="0" rIns="0" bIns="0" rtlCol="0" anchor="t">
            <a:spAutoFit/>
          </a:bodyPr>
          <a:lstStyle/>
          <a:p>
            <a:pPr algn="l">
              <a:lnSpc>
                <a:spcPts val="2676"/>
              </a:lnSpc>
            </a:pPr>
            <a:r>
              <a:rPr lang="en-US" sz="2598" spc="72">
                <a:solidFill>
                  <a:srgbClr val="E9E9E9"/>
                </a:solidFill>
                <a:latin typeface="HK Modular"/>
                <a:ea typeface="HK Modular"/>
                <a:cs typeface="HK Modular"/>
                <a:sym typeface="HK Modular"/>
              </a:rPr>
              <a:t>ACTIVITY DIAGRAM: IP VISUALIZATION TOOL</a:t>
            </a:r>
          </a:p>
        </p:txBody>
      </p:sp>
      <p:grpSp>
        <p:nvGrpSpPr>
          <p:cNvPr id="22" name="Group 22"/>
          <p:cNvGrpSpPr/>
          <p:nvPr/>
        </p:nvGrpSpPr>
        <p:grpSpPr>
          <a:xfrm>
            <a:off x="1028700" y="1640390"/>
            <a:ext cx="2417796" cy="1208898"/>
            <a:chOff x="0" y="0"/>
            <a:chExt cx="812800" cy="406400"/>
          </a:xfrm>
        </p:grpSpPr>
        <p:sp>
          <p:nvSpPr>
            <p:cNvPr id="23" name="Freeform 23"/>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2828"/>
            </a:solidFill>
          </p:spPr>
          <p:txBody>
            <a:bodyPr/>
            <a:lstStyle/>
            <a:p>
              <a:endParaRPr lang="en-001"/>
            </a:p>
          </p:txBody>
        </p:sp>
        <p:sp>
          <p:nvSpPr>
            <p:cNvPr id="24" name="TextBox 24"/>
            <p:cNvSpPr txBox="1"/>
            <p:nvPr/>
          </p:nvSpPr>
          <p:spPr>
            <a:xfrm>
              <a:off x="0" y="-95250"/>
              <a:ext cx="812800" cy="501650"/>
            </a:xfrm>
            <a:prstGeom prst="rect">
              <a:avLst/>
            </a:prstGeom>
          </p:spPr>
          <p:txBody>
            <a:bodyPr lIns="50800" tIns="50800" rIns="50800" bIns="50800" rtlCol="0" anchor="ctr"/>
            <a:lstStyle/>
            <a:p>
              <a:pPr algn="ctr">
                <a:lnSpc>
                  <a:spcPts val="4619"/>
                </a:lnSpc>
              </a:pPr>
              <a:r>
                <a:rPr lang="en-US" sz="3299" b="1">
                  <a:solidFill>
                    <a:srgbClr val="000000"/>
                  </a:solidFill>
                  <a:latin typeface="Arimo Bold"/>
                  <a:ea typeface="Arimo Bold"/>
                  <a:cs typeface="Arimo Bold"/>
                  <a:sym typeface="Arimo Bold"/>
                </a:rPr>
                <a:t>Start</a:t>
              </a:r>
            </a:p>
          </p:txBody>
        </p:sp>
      </p:grpSp>
      <p:sp>
        <p:nvSpPr>
          <p:cNvPr id="25" name="AutoShape 25"/>
          <p:cNvSpPr/>
          <p:nvPr/>
        </p:nvSpPr>
        <p:spPr>
          <a:xfrm>
            <a:off x="3446496" y="2244839"/>
            <a:ext cx="3975170" cy="0"/>
          </a:xfrm>
          <a:prstGeom prst="line">
            <a:avLst/>
          </a:prstGeom>
          <a:ln w="38100" cap="flat">
            <a:solidFill>
              <a:srgbClr val="FFFFFF"/>
            </a:solidFill>
            <a:prstDash val="solid"/>
            <a:headEnd type="none" w="sm" len="sm"/>
            <a:tailEnd type="arrow" w="med" len="sm"/>
          </a:ln>
        </p:spPr>
        <p:txBody>
          <a:bodyPr/>
          <a:lstStyle/>
          <a:p>
            <a:endParaRPr lang="en-001"/>
          </a:p>
        </p:txBody>
      </p:sp>
      <p:sp>
        <p:nvSpPr>
          <p:cNvPr id="26" name="AutoShape 26"/>
          <p:cNvSpPr/>
          <p:nvPr/>
        </p:nvSpPr>
        <p:spPr>
          <a:xfrm flipV="1">
            <a:off x="10451918" y="2244839"/>
            <a:ext cx="3009793" cy="19045"/>
          </a:xfrm>
          <a:prstGeom prst="line">
            <a:avLst/>
          </a:prstGeom>
          <a:ln w="38100" cap="flat">
            <a:solidFill>
              <a:srgbClr val="FFFFFF"/>
            </a:solidFill>
            <a:prstDash val="solid"/>
            <a:headEnd type="none" w="sm" len="sm"/>
            <a:tailEnd type="none" w="sm" len="sm"/>
          </a:ln>
        </p:spPr>
        <p:txBody>
          <a:bodyPr/>
          <a:lstStyle/>
          <a:p>
            <a:endParaRPr lang="en-001"/>
          </a:p>
        </p:txBody>
      </p:sp>
      <p:sp>
        <p:nvSpPr>
          <p:cNvPr id="27" name="AutoShape 27"/>
          <p:cNvSpPr/>
          <p:nvPr/>
        </p:nvSpPr>
        <p:spPr>
          <a:xfrm>
            <a:off x="13461711" y="2235314"/>
            <a:ext cx="0" cy="1469220"/>
          </a:xfrm>
          <a:prstGeom prst="line">
            <a:avLst/>
          </a:prstGeom>
          <a:ln w="38100" cap="flat">
            <a:solidFill>
              <a:srgbClr val="FFFFFF"/>
            </a:solidFill>
            <a:prstDash val="solid"/>
            <a:headEnd type="none" w="sm" len="sm"/>
            <a:tailEnd type="none" w="sm" len="sm"/>
          </a:ln>
        </p:spPr>
        <p:txBody>
          <a:bodyPr/>
          <a:lstStyle/>
          <a:p>
            <a:endParaRPr lang="en-001"/>
          </a:p>
        </p:txBody>
      </p:sp>
      <p:sp>
        <p:nvSpPr>
          <p:cNvPr id="28" name="AutoShape 28"/>
          <p:cNvSpPr/>
          <p:nvPr/>
        </p:nvSpPr>
        <p:spPr>
          <a:xfrm flipH="1">
            <a:off x="10451187" y="3733104"/>
            <a:ext cx="3010524" cy="19048"/>
          </a:xfrm>
          <a:prstGeom prst="line">
            <a:avLst/>
          </a:prstGeom>
          <a:ln w="38100" cap="flat">
            <a:solidFill>
              <a:srgbClr val="FFFFFF"/>
            </a:solidFill>
            <a:prstDash val="solid"/>
            <a:headEnd type="none" w="sm" len="sm"/>
            <a:tailEnd type="triangle" w="lg" len="med"/>
          </a:ln>
        </p:spPr>
        <p:txBody>
          <a:bodyPr/>
          <a:lstStyle/>
          <a:p>
            <a:endParaRPr lang="en-001"/>
          </a:p>
        </p:txBody>
      </p:sp>
      <p:sp>
        <p:nvSpPr>
          <p:cNvPr id="29" name="AutoShape 29"/>
          <p:cNvSpPr/>
          <p:nvPr/>
        </p:nvSpPr>
        <p:spPr>
          <a:xfrm>
            <a:off x="5027838" y="3752151"/>
            <a:ext cx="2393528" cy="0"/>
          </a:xfrm>
          <a:prstGeom prst="line">
            <a:avLst/>
          </a:prstGeom>
          <a:ln w="38100" cap="flat">
            <a:solidFill>
              <a:srgbClr val="FFFFFF"/>
            </a:solidFill>
            <a:prstDash val="solid"/>
            <a:headEnd type="none" w="sm" len="sm"/>
            <a:tailEnd type="none" w="sm" len="sm"/>
          </a:ln>
        </p:spPr>
        <p:txBody>
          <a:bodyPr/>
          <a:lstStyle/>
          <a:p>
            <a:endParaRPr lang="en-001"/>
          </a:p>
        </p:txBody>
      </p:sp>
      <p:sp>
        <p:nvSpPr>
          <p:cNvPr id="30" name="AutoShape 30"/>
          <p:cNvSpPr/>
          <p:nvPr/>
        </p:nvSpPr>
        <p:spPr>
          <a:xfrm flipH="1" flipV="1">
            <a:off x="5027838" y="3752151"/>
            <a:ext cx="0" cy="1447644"/>
          </a:xfrm>
          <a:prstGeom prst="line">
            <a:avLst/>
          </a:prstGeom>
          <a:ln w="38100" cap="flat">
            <a:solidFill>
              <a:srgbClr val="FFFFFF"/>
            </a:solidFill>
            <a:prstDash val="solid"/>
            <a:headEnd type="none" w="sm" len="sm"/>
            <a:tailEnd type="none" w="sm" len="sm"/>
          </a:ln>
        </p:spPr>
        <p:txBody>
          <a:bodyPr/>
          <a:lstStyle/>
          <a:p>
            <a:endParaRPr lang="en-001"/>
          </a:p>
        </p:txBody>
      </p:sp>
      <p:sp>
        <p:nvSpPr>
          <p:cNvPr id="31" name="AutoShape 31"/>
          <p:cNvSpPr/>
          <p:nvPr/>
        </p:nvSpPr>
        <p:spPr>
          <a:xfrm>
            <a:off x="5027838" y="5199795"/>
            <a:ext cx="2393828" cy="0"/>
          </a:xfrm>
          <a:prstGeom prst="line">
            <a:avLst/>
          </a:prstGeom>
          <a:ln w="38100" cap="flat">
            <a:solidFill>
              <a:srgbClr val="FFFFFF"/>
            </a:solidFill>
            <a:prstDash val="solid"/>
            <a:headEnd type="none" w="sm" len="sm"/>
            <a:tailEnd type="arrow" w="med" len="sm"/>
          </a:ln>
        </p:spPr>
        <p:txBody>
          <a:bodyPr/>
          <a:lstStyle/>
          <a:p>
            <a:endParaRPr lang="en-001"/>
          </a:p>
        </p:txBody>
      </p:sp>
      <p:sp>
        <p:nvSpPr>
          <p:cNvPr id="32" name="AutoShape 32"/>
          <p:cNvSpPr/>
          <p:nvPr/>
        </p:nvSpPr>
        <p:spPr>
          <a:xfrm flipV="1">
            <a:off x="10452039" y="5190273"/>
            <a:ext cx="3009793" cy="19045"/>
          </a:xfrm>
          <a:prstGeom prst="line">
            <a:avLst/>
          </a:prstGeom>
          <a:ln w="38100" cap="flat">
            <a:solidFill>
              <a:srgbClr val="FFFFFF"/>
            </a:solidFill>
            <a:prstDash val="solid"/>
            <a:headEnd type="none" w="sm" len="sm"/>
            <a:tailEnd type="none" w="sm" len="sm"/>
          </a:ln>
        </p:spPr>
        <p:txBody>
          <a:bodyPr/>
          <a:lstStyle/>
          <a:p>
            <a:endParaRPr lang="en-001"/>
          </a:p>
        </p:txBody>
      </p:sp>
      <p:sp>
        <p:nvSpPr>
          <p:cNvPr id="33" name="AutoShape 33"/>
          <p:cNvSpPr/>
          <p:nvPr/>
        </p:nvSpPr>
        <p:spPr>
          <a:xfrm>
            <a:off x="13442782" y="5190273"/>
            <a:ext cx="0" cy="1469220"/>
          </a:xfrm>
          <a:prstGeom prst="line">
            <a:avLst/>
          </a:prstGeom>
          <a:ln w="38100" cap="flat">
            <a:solidFill>
              <a:srgbClr val="FFFFFF"/>
            </a:solidFill>
            <a:prstDash val="solid"/>
            <a:headEnd type="none" w="sm" len="sm"/>
            <a:tailEnd type="none" w="sm" len="sm"/>
          </a:ln>
        </p:spPr>
        <p:txBody>
          <a:bodyPr/>
          <a:lstStyle/>
          <a:p>
            <a:endParaRPr lang="en-001"/>
          </a:p>
        </p:txBody>
      </p:sp>
      <p:sp>
        <p:nvSpPr>
          <p:cNvPr id="34" name="AutoShape 34"/>
          <p:cNvSpPr/>
          <p:nvPr/>
        </p:nvSpPr>
        <p:spPr>
          <a:xfrm flipH="1">
            <a:off x="10452159" y="6628674"/>
            <a:ext cx="3010524" cy="19048"/>
          </a:xfrm>
          <a:prstGeom prst="line">
            <a:avLst/>
          </a:prstGeom>
          <a:ln w="38100" cap="flat">
            <a:solidFill>
              <a:srgbClr val="FFFFFF"/>
            </a:solidFill>
            <a:prstDash val="solid"/>
            <a:headEnd type="none" w="sm" len="sm"/>
            <a:tailEnd type="triangle" w="lg" len="med"/>
          </a:ln>
        </p:spPr>
        <p:txBody>
          <a:bodyPr/>
          <a:lstStyle/>
          <a:p>
            <a:endParaRPr lang="en-001"/>
          </a:p>
        </p:txBody>
      </p:sp>
      <p:sp>
        <p:nvSpPr>
          <p:cNvPr id="35" name="AutoShape 35"/>
          <p:cNvSpPr/>
          <p:nvPr/>
        </p:nvSpPr>
        <p:spPr>
          <a:xfrm>
            <a:off x="5027838" y="6590445"/>
            <a:ext cx="2393528" cy="0"/>
          </a:xfrm>
          <a:prstGeom prst="line">
            <a:avLst/>
          </a:prstGeom>
          <a:ln w="38100" cap="flat">
            <a:solidFill>
              <a:srgbClr val="FFFFFF"/>
            </a:solidFill>
            <a:prstDash val="solid"/>
            <a:headEnd type="none" w="sm" len="sm"/>
            <a:tailEnd type="none" w="sm" len="sm"/>
          </a:ln>
        </p:spPr>
        <p:txBody>
          <a:bodyPr/>
          <a:lstStyle/>
          <a:p>
            <a:endParaRPr lang="en-001"/>
          </a:p>
        </p:txBody>
      </p:sp>
      <p:sp>
        <p:nvSpPr>
          <p:cNvPr id="36" name="AutoShape 36"/>
          <p:cNvSpPr/>
          <p:nvPr/>
        </p:nvSpPr>
        <p:spPr>
          <a:xfrm flipV="1">
            <a:off x="5027538" y="6571395"/>
            <a:ext cx="19350" cy="1581401"/>
          </a:xfrm>
          <a:prstGeom prst="line">
            <a:avLst/>
          </a:prstGeom>
          <a:ln w="38100" cap="flat">
            <a:solidFill>
              <a:srgbClr val="FFFFFF"/>
            </a:solidFill>
            <a:prstDash val="solid"/>
            <a:headEnd type="none" w="sm" len="sm"/>
            <a:tailEnd type="none" w="sm" len="sm"/>
          </a:ln>
        </p:spPr>
        <p:txBody>
          <a:bodyPr/>
          <a:lstStyle/>
          <a:p>
            <a:endParaRPr lang="en-001"/>
          </a:p>
        </p:txBody>
      </p:sp>
      <p:sp>
        <p:nvSpPr>
          <p:cNvPr id="37" name="AutoShape 37"/>
          <p:cNvSpPr/>
          <p:nvPr/>
        </p:nvSpPr>
        <p:spPr>
          <a:xfrm flipV="1">
            <a:off x="5027538" y="8152796"/>
            <a:ext cx="2393828" cy="0"/>
          </a:xfrm>
          <a:prstGeom prst="line">
            <a:avLst/>
          </a:prstGeom>
          <a:ln w="38100" cap="flat">
            <a:solidFill>
              <a:srgbClr val="FFFFFF"/>
            </a:solidFill>
            <a:prstDash val="solid"/>
            <a:headEnd type="none" w="sm" len="sm"/>
            <a:tailEnd type="arrow" w="med" len="sm"/>
          </a:ln>
        </p:spPr>
        <p:txBody>
          <a:bodyPr/>
          <a:lstStyle/>
          <a:p>
            <a:endParaRPr lang="en-001"/>
          </a:p>
        </p:txBody>
      </p:sp>
      <p:sp>
        <p:nvSpPr>
          <p:cNvPr id="38" name="AutoShape 38"/>
          <p:cNvSpPr/>
          <p:nvPr/>
        </p:nvSpPr>
        <p:spPr>
          <a:xfrm flipV="1">
            <a:off x="10451243" y="8146252"/>
            <a:ext cx="4390017" cy="13089"/>
          </a:xfrm>
          <a:prstGeom prst="line">
            <a:avLst/>
          </a:prstGeom>
          <a:ln w="38100" cap="flat">
            <a:solidFill>
              <a:srgbClr val="FFFFFF"/>
            </a:solidFill>
            <a:prstDash val="solid"/>
            <a:headEnd type="none" w="sm" len="sm"/>
            <a:tailEnd type="triangle" w="lg" len="med"/>
          </a:ln>
        </p:spPr>
        <p:txBody>
          <a:bodyPr/>
          <a:lstStyle/>
          <a:p>
            <a:endParaRPr lang="en-001"/>
          </a:p>
        </p:txBody>
      </p:sp>
      <p:sp>
        <p:nvSpPr>
          <p:cNvPr id="40" name="TextBox 39">
            <a:extLst>
              <a:ext uri="{FF2B5EF4-FFF2-40B4-BE49-F238E27FC236}">
                <a16:creationId xmlns:a16="http://schemas.microsoft.com/office/drawing/2014/main" id="{A550DB12-7B52-9385-4358-E6B556B2BEFF}"/>
              </a:ext>
            </a:extLst>
          </p:cNvPr>
          <p:cNvSpPr txBox="1"/>
          <p:nvPr/>
        </p:nvSpPr>
        <p:spPr>
          <a:xfrm>
            <a:off x="16096544" y="8379410"/>
            <a:ext cx="1146048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15</a:t>
            </a:r>
            <a:endParaRPr lang="en-IN" sz="165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4111239">
            <a:off x="-3483063" y="7665117"/>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2"/>
            <a:stretch>
              <a:fillRect/>
            </a:stretch>
          </a:blipFill>
        </p:spPr>
        <p:txBody>
          <a:bodyPr/>
          <a:lstStyle/>
          <a:p>
            <a:endParaRPr lang="en-001"/>
          </a:p>
        </p:txBody>
      </p:sp>
      <p:grpSp>
        <p:nvGrpSpPr>
          <p:cNvPr id="3" name="Group 3"/>
          <p:cNvGrpSpPr/>
          <p:nvPr/>
        </p:nvGrpSpPr>
        <p:grpSpPr>
          <a:xfrm>
            <a:off x="0" y="489294"/>
            <a:ext cx="6462381" cy="1270833"/>
            <a:chOff x="0" y="0"/>
            <a:chExt cx="1702026" cy="334705"/>
          </a:xfrm>
        </p:grpSpPr>
        <p:sp>
          <p:nvSpPr>
            <p:cNvPr id="4" name="Freeform 4"/>
            <p:cNvSpPr/>
            <p:nvPr/>
          </p:nvSpPr>
          <p:spPr>
            <a:xfrm>
              <a:off x="0" y="0"/>
              <a:ext cx="1702026" cy="334705"/>
            </a:xfrm>
            <a:custGeom>
              <a:avLst/>
              <a:gdLst/>
              <a:ahLst/>
              <a:cxnLst/>
              <a:rect l="l" t="t" r="r" b="b"/>
              <a:pathLst>
                <a:path w="1702026" h="334705">
                  <a:moveTo>
                    <a:pt x="1498826" y="0"/>
                  </a:moveTo>
                  <a:lnTo>
                    <a:pt x="0" y="0"/>
                  </a:lnTo>
                  <a:lnTo>
                    <a:pt x="0" y="334705"/>
                  </a:lnTo>
                  <a:lnTo>
                    <a:pt x="1498826" y="334705"/>
                  </a:lnTo>
                  <a:lnTo>
                    <a:pt x="1702026" y="167352"/>
                  </a:lnTo>
                  <a:lnTo>
                    <a:pt x="1498826" y="0"/>
                  </a:lnTo>
                  <a:close/>
                </a:path>
              </a:pathLst>
            </a:custGeom>
            <a:solidFill>
              <a:srgbClr val="DD9904"/>
            </a:solidFill>
          </p:spPr>
          <p:txBody>
            <a:bodyPr/>
            <a:lstStyle/>
            <a:p>
              <a:endParaRPr lang="en-001"/>
            </a:p>
          </p:txBody>
        </p:sp>
        <p:sp>
          <p:nvSpPr>
            <p:cNvPr id="5" name="TextBox 5"/>
            <p:cNvSpPr txBox="1"/>
            <p:nvPr/>
          </p:nvSpPr>
          <p:spPr>
            <a:xfrm>
              <a:off x="0" y="-66675"/>
              <a:ext cx="1587726" cy="401380"/>
            </a:xfrm>
            <a:prstGeom prst="rect">
              <a:avLst/>
            </a:prstGeom>
          </p:spPr>
          <p:txBody>
            <a:bodyPr lIns="50800" tIns="50800" rIns="50800" bIns="50800" rtlCol="0" anchor="ctr"/>
            <a:lstStyle/>
            <a:p>
              <a:pPr algn="ctr">
                <a:lnSpc>
                  <a:spcPts val="3639"/>
                </a:lnSpc>
              </a:pPr>
              <a:endParaRPr/>
            </a:p>
          </p:txBody>
        </p:sp>
      </p:grpSp>
      <p:sp>
        <p:nvSpPr>
          <p:cNvPr id="6" name="TextBox 6"/>
          <p:cNvSpPr txBox="1"/>
          <p:nvPr/>
        </p:nvSpPr>
        <p:spPr>
          <a:xfrm>
            <a:off x="-650846" y="840738"/>
            <a:ext cx="7272481" cy="507388"/>
          </a:xfrm>
          <a:prstGeom prst="rect">
            <a:avLst/>
          </a:prstGeom>
        </p:spPr>
        <p:txBody>
          <a:bodyPr lIns="0" tIns="0" rIns="0" bIns="0" rtlCol="0" anchor="t">
            <a:spAutoFit/>
          </a:bodyPr>
          <a:lstStyle/>
          <a:p>
            <a:pPr algn="ctr">
              <a:lnSpc>
                <a:spcPts val="4060"/>
              </a:lnSpc>
            </a:pPr>
            <a:r>
              <a:rPr lang="en-US" sz="2900" b="1" dirty="0">
                <a:solidFill>
                  <a:srgbClr val="FFFFFF"/>
                </a:solidFill>
                <a:latin typeface="Arimo Bold"/>
                <a:ea typeface="Arimo Bold"/>
                <a:cs typeface="Arimo Bold"/>
                <a:sym typeface="Arimo Bold"/>
              </a:rPr>
              <a:t>PROPOSED METHODOLOGY </a:t>
            </a:r>
          </a:p>
        </p:txBody>
      </p:sp>
      <p:sp>
        <p:nvSpPr>
          <p:cNvPr id="7" name="TextBox 7"/>
          <p:cNvSpPr txBox="1"/>
          <p:nvPr/>
        </p:nvSpPr>
        <p:spPr>
          <a:xfrm>
            <a:off x="1127161" y="2816332"/>
            <a:ext cx="4208058" cy="500334"/>
          </a:xfrm>
          <a:prstGeom prst="rect">
            <a:avLst/>
          </a:prstGeom>
        </p:spPr>
        <p:txBody>
          <a:bodyPr lIns="0" tIns="0" rIns="0" bIns="0" rtlCol="0" anchor="t">
            <a:spAutoFit/>
          </a:bodyPr>
          <a:lstStyle/>
          <a:p>
            <a:pPr algn="ctr">
              <a:lnSpc>
                <a:spcPts val="3920"/>
              </a:lnSpc>
              <a:spcBef>
                <a:spcPct val="0"/>
              </a:spcBef>
            </a:pPr>
            <a:endParaRPr/>
          </a:p>
        </p:txBody>
      </p:sp>
      <p:sp>
        <p:nvSpPr>
          <p:cNvPr id="8" name="TextBox 8"/>
          <p:cNvSpPr txBox="1"/>
          <p:nvPr/>
        </p:nvSpPr>
        <p:spPr>
          <a:xfrm>
            <a:off x="475299" y="2962224"/>
            <a:ext cx="14569903" cy="7461143"/>
          </a:xfrm>
          <a:prstGeom prst="rect">
            <a:avLst/>
          </a:prstGeom>
        </p:spPr>
        <p:txBody>
          <a:bodyPr lIns="0" tIns="0" rIns="0" bIns="0" rtlCol="0" anchor="t">
            <a:spAutoFit/>
          </a:bodyPr>
          <a:lstStyle/>
          <a:p>
            <a:pPr algn="l">
              <a:lnSpc>
                <a:spcPts val="3507"/>
              </a:lnSpc>
            </a:pPr>
            <a:r>
              <a:rPr lang="en-US" sz="2505" b="1">
                <a:solidFill>
                  <a:srgbClr val="FFFFFF"/>
                </a:solidFill>
                <a:latin typeface="Arimo Bold"/>
                <a:ea typeface="Arimo Bold"/>
                <a:cs typeface="Arimo Bold"/>
                <a:sym typeface="Arimo Bold"/>
              </a:rPr>
              <a:t>1. Discovery:  </a:t>
            </a:r>
          </a:p>
          <a:p>
            <a:pPr marL="540831" lvl="1" indent="-270416" algn="l">
              <a:lnSpc>
                <a:spcPts val="3507"/>
              </a:lnSpc>
              <a:buFont typeface="Arial"/>
              <a:buChar char="•"/>
            </a:pPr>
            <a:r>
              <a:rPr lang="en-US" sz="2505" b="1">
                <a:solidFill>
                  <a:srgbClr val="FFFFFF"/>
                </a:solidFill>
                <a:latin typeface="Arimo Bold"/>
                <a:ea typeface="Arimo Bold"/>
                <a:cs typeface="Arimo Bold"/>
                <a:sym typeface="Arimo Bold"/>
              </a:rPr>
              <a:t>  Use Nmap to detect open ports, services, and potential vulnerabilities in the network.</a:t>
            </a:r>
          </a:p>
          <a:p>
            <a:pPr algn="l">
              <a:lnSpc>
                <a:spcPts val="3507"/>
              </a:lnSpc>
            </a:pPr>
            <a:endParaRPr lang="en-US" sz="2505" b="1">
              <a:solidFill>
                <a:srgbClr val="FFFFFF"/>
              </a:solidFill>
              <a:latin typeface="Arimo Bold"/>
              <a:ea typeface="Arimo Bold"/>
              <a:cs typeface="Arimo Bold"/>
              <a:sym typeface="Arimo Bold"/>
            </a:endParaRPr>
          </a:p>
          <a:p>
            <a:pPr algn="l">
              <a:lnSpc>
                <a:spcPts val="3507"/>
              </a:lnSpc>
            </a:pPr>
            <a:r>
              <a:rPr lang="en-US" sz="2505">
                <a:solidFill>
                  <a:srgbClr val="FFFFFF"/>
                </a:solidFill>
                <a:latin typeface="Arimo"/>
                <a:ea typeface="Arimo"/>
                <a:cs typeface="Arimo"/>
                <a:sym typeface="Arimo"/>
              </a:rPr>
              <a:t>2. </a:t>
            </a:r>
            <a:r>
              <a:rPr lang="en-US" sz="2505" b="1">
                <a:solidFill>
                  <a:srgbClr val="FFFFFF"/>
                </a:solidFill>
                <a:latin typeface="Arimo Bold"/>
                <a:ea typeface="Arimo Bold"/>
                <a:cs typeface="Arimo Bold"/>
                <a:sym typeface="Arimo Bold"/>
              </a:rPr>
              <a:t>Analysis:  </a:t>
            </a:r>
          </a:p>
          <a:p>
            <a:pPr marL="540831" lvl="1" indent="-270416" algn="l">
              <a:lnSpc>
                <a:spcPts val="3507"/>
              </a:lnSpc>
              <a:buFont typeface="Arial"/>
              <a:buChar char="•"/>
            </a:pPr>
            <a:r>
              <a:rPr lang="en-US" sz="2505" b="1">
                <a:solidFill>
                  <a:srgbClr val="FFFFFF"/>
                </a:solidFill>
                <a:latin typeface="Arimo Bold"/>
                <a:ea typeface="Arimo Bold"/>
                <a:cs typeface="Arimo Bold"/>
                <a:sym typeface="Arimo Bold"/>
              </a:rPr>
              <a:t>  Evaluate scan results to assess the risk and impact of detected vulnerabilities.</a:t>
            </a:r>
          </a:p>
          <a:p>
            <a:pPr algn="l">
              <a:lnSpc>
                <a:spcPts val="3507"/>
              </a:lnSpc>
            </a:pPr>
            <a:endParaRPr lang="en-US" sz="2505" b="1">
              <a:solidFill>
                <a:srgbClr val="FFFFFF"/>
              </a:solidFill>
              <a:latin typeface="Arimo Bold"/>
              <a:ea typeface="Arimo Bold"/>
              <a:cs typeface="Arimo Bold"/>
              <a:sym typeface="Arimo Bold"/>
            </a:endParaRPr>
          </a:p>
          <a:p>
            <a:pPr algn="l">
              <a:lnSpc>
                <a:spcPts val="3507"/>
              </a:lnSpc>
            </a:pPr>
            <a:r>
              <a:rPr lang="en-US" sz="2505">
                <a:solidFill>
                  <a:srgbClr val="FFFFFF"/>
                </a:solidFill>
                <a:latin typeface="Arimo"/>
                <a:ea typeface="Arimo"/>
                <a:cs typeface="Arimo"/>
                <a:sym typeface="Arimo"/>
              </a:rPr>
              <a:t>3. </a:t>
            </a:r>
            <a:r>
              <a:rPr lang="en-US" sz="2505" b="1">
                <a:solidFill>
                  <a:srgbClr val="FFFFFF"/>
                </a:solidFill>
                <a:latin typeface="Arimo Bold"/>
                <a:ea typeface="Arimo Bold"/>
                <a:cs typeface="Arimo Bold"/>
                <a:sym typeface="Arimo Bold"/>
              </a:rPr>
              <a:t>Remediation:  </a:t>
            </a:r>
          </a:p>
          <a:p>
            <a:pPr marL="540831" lvl="1" indent="-270416" algn="l">
              <a:lnSpc>
                <a:spcPts val="3507"/>
              </a:lnSpc>
              <a:buFont typeface="Arial"/>
              <a:buChar char="•"/>
            </a:pPr>
            <a:r>
              <a:rPr lang="en-US" sz="2505" b="1">
                <a:solidFill>
                  <a:srgbClr val="FFFFFF"/>
                </a:solidFill>
                <a:latin typeface="Arimo Bold"/>
                <a:ea typeface="Arimo Bold"/>
                <a:cs typeface="Arimo Bold"/>
                <a:sym typeface="Arimo Bold"/>
              </a:rPr>
              <a:t>  Suggest mitigation measures such as closing unnecessary ports or updating insecure services.</a:t>
            </a:r>
          </a:p>
          <a:p>
            <a:pPr algn="l">
              <a:lnSpc>
                <a:spcPts val="3507"/>
              </a:lnSpc>
            </a:pPr>
            <a:endParaRPr lang="en-US" sz="2505" b="1">
              <a:solidFill>
                <a:srgbClr val="FFFFFF"/>
              </a:solidFill>
              <a:latin typeface="Arimo Bold"/>
              <a:ea typeface="Arimo Bold"/>
              <a:cs typeface="Arimo Bold"/>
              <a:sym typeface="Arimo Bold"/>
            </a:endParaRPr>
          </a:p>
          <a:p>
            <a:pPr algn="l">
              <a:lnSpc>
                <a:spcPts val="3507"/>
              </a:lnSpc>
            </a:pPr>
            <a:r>
              <a:rPr lang="en-US" sz="2505">
                <a:solidFill>
                  <a:srgbClr val="FFFFFF"/>
                </a:solidFill>
                <a:latin typeface="Arimo"/>
                <a:ea typeface="Arimo"/>
                <a:cs typeface="Arimo"/>
                <a:sym typeface="Arimo"/>
              </a:rPr>
              <a:t>4. </a:t>
            </a:r>
            <a:r>
              <a:rPr lang="en-US" sz="2505" b="1">
                <a:solidFill>
                  <a:srgbClr val="FFFFFF"/>
                </a:solidFill>
                <a:latin typeface="Arimo Bold"/>
                <a:ea typeface="Arimo Bold"/>
                <a:cs typeface="Arimo Bold"/>
                <a:sym typeface="Arimo Bold"/>
              </a:rPr>
              <a:t>Verification:  </a:t>
            </a:r>
          </a:p>
          <a:p>
            <a:pPr marL="540831" lvl="1" indent="-270416" algn="l">
              <a:lnSpc>
                <a:spcPts val="3507"/>
              </a:lnSpc>
              <a:buFont typeface="Arial"/>
              <a:buChar char="•"/>
            </a:pPr>
            <a:r>
              <a:rPr lang="en-US" sz="2505" b="1">
                <a:solidFill>
                  <a:srgbClr val="FFFFFF"/>
                </a:solidFill>
                <a:latin typeface="Arimo Bold"/>
                <a:ea typeface="Arimo Bold"/>
                <a:cs typeface="Arimo Bold"/>
                <a:sym typeface="Arimo Bold"/>
              </a:rPr>
              <a:t>  Re-scan the network after remediation to ensure vulnerabilities are resolved.</a:t>
            </a:r>
          </a:p>
          <a:p>
            <a:pPr algn="l">
              <a:lnSpc>
                <a:spcPts val="3507"/>
              </a:lnSpc>
            </a:pPr>
            <a:endParaRPr lang="en-US" sz="2505" b="1">
              <a:solidFill>
                <a:srgbClr val="FFFFFF"/>
              </a:solidFill>
              <a:latin typeface="Arimo Bold"/>
              <a:ea typeface="Arimo Bold"/>
              <a:cs typeface="Arimo Bold"/>
              <a:sym typeface="Arimo Bold"/>
            </a:endParaRPr>
          </a:p>
          <a:p>
            <a:pPr algn="l">
              <a:lnSpc>
                <a:spcPts val="3507"/>
              </a:lnSpc>
            </a:pPr>
            <a:r>
              <a:rPr lang="en-US" sz="2505">
                <a:solidFill>
                  <a:srgbClr val="FFFFFF"/>
                </a:solidFill>
                <a:latin typeface="Arimo"/>
                <a:ea typeface="Arimo"/>
                <a:cs typeface="Arimo"/>
                <a:sym typeface="Arimo"/>
              </a:rPr>
              <a:t>5. </a:t>
            </a:r>
            <a:r>
              <a:rPr lang="en-US" sz="2505" b="1">
                <a:solidFill>
                  <a:srgbClr val="FFFFFF"/>
                </a:solidFill>
                <a:latin typeface="Arimo Bold"/>
                <a:ea typeface="Arimo Bold"/>
                <a:cs typeface="Arimo Bold"/>
                <a:sym typeface="Arimo Bold"/>
              </a:rPr>
              <a:t>Continuous Monitoring:  </a:t>
            </a:r>
          </a:p>
          <a:p>
            <a:pPr marL="540831" lvl="1" indent="-270416" algn="l">
              <a:lnSpc>
                <a:spcPts val="3507"/>
              </a:lnSpc>
              <a:buFont typeface="Arial"/>
              <a:buChar char="•"/>
            </a:pPr>
            <a:r>
              <a:rPr lang="en-US" sz="2505" b="1">
                <a:solidFill>
                  <a:srgbClr val="FFFFFF"/>
                </a:solidFill>
                <a:latin typeface="Arimo Bold"/>
                <a:ea typeface="Arimo Bold"/>
                <a:cs typeface="Arimo Bold"/>
                <a:sym typeface="Arimo Bold"/>
              </a:rPr>
              <a:t>  Schedule periodic scans to identify new vulnerabilities and maintain network security.</a:t>
            </a:r>
          </a:p>
          <a:p>
            <a:pPr algn="l">
              <a:lnSpc>
                <a:spcPts val="3507"/>
              </a:lnSpc>
            </a:pPr>
            <a:endParaRPr lang="en-US" sz="2505" b="1">
              <a:solidFill>
                <a:srgbClr val="FFFFFF"/>
              </a:solidFill>
              <a:latin typeface="Arimo Bold"/>
              <a:ea typeface="Arimo Bold"/>
              <a:cs typeface="Arimo Bold"/>
              <a:sym typeface="Arimo Bold"/>
            </a:endParaRPr>
          </a:p>
          <a:p>
            <a:pPr algn="ctr">
              <a:lnSpc>
                <a:spcPts val="3110"/>
              </a:lnSpc>
              <a:spcBef>
                <a:spcPct val="0"/>
              </a:spcBef>
            </a:pPr>
            <a:endParaRPr lang="en-US" sz="2505" b="1">
              <a:solidFill>
                <a:srgbClr val="FFFFFF"/>
              </a:solidFill>
              <a:latin typeface="Arimo Bold"/>
              <a:ea typeface="Arimo Bold"/>
              <a:cs typeface="Arimo Bold"/>
              <a:sym typeface="Arimo Bold"/>
            </a:endParaRPr>
          </a:p>
        </p:txBody>
      </p:sp>
      <p:sp>
        <p:nvSpPr>
          <p:cNvPr id="9" name="Freeform 9"/>
          <p:cNvSpPr/>
          <p:nvPr/>
        </p:nvSpPr>
        <p:spPr>
          <a:xfrm>
            <a:off x="15673416" y="-718739"/>
            <a:ext cx="3749637" cy="4133729"/>
          </a:xfrm>
          <a:custGeom>
            <a:avLst/>
            <a:gdLst/>
            <a:ahLst/>
            <a:cxnLst/>
            <a:rect l="l" t="t" r="r" b="b"/>
            <a:pathLst>
              <a:path w="3749637" h="4133729">
                <a:moveTo>
                  <a:pt x="0" y="0"/>
                </a:moveTo>
                <a:lnTo>
                  <a:pt x="3749636" y="0"/>
                </a:lnTo>
                <a:lnTo>
                  <a:pt x="3749636" y="4133729"/>
                </a:lnTo>
                <a:lnTo>
                  <a:pt x="0" y="4133729"/>
                </a:lnTo>
                <a:lnTo>
                  <a:pt x="0" y="0"/>
                </a:lnTo>
                <a:close/>
              </a:path>
            </a:pathLst>
          </a:custGeom>
          <a:blipFill>
            <a:blip r:embed="rId3"/>
            <a:stretch>
              <a:fillRect/>
            </a:stretch>
          </a:blipFill>
        </p:spPr>
        <p:txBody>
          <a:bodyPr/>
          <a:lstStyle/>
          <a:p>
            <a:endParaRPr lang="en-001"/>
          </a:p>
        </p:txBody>
      </p:sp>
      <p:sp>
        <p:nvSpPr>
          <p:cNvPr id="10" name="TextBox 10"/>
          <p:cNvSpPr txBox="1"/>
          <p:nvPr/>
        </p:nvSpPr>
        <p:spPr>
          <a:xfrm>
            <a:off x="288935" y="1864901"/>
            <a:ext cx="13230008" cy="687748"/>
          </a:xfrm>
          <a:prstGeom prst="rect">
            <a:avLst/>
          </a:prstGeom>
        </p:spPr>
        <p:txBody>
          <a:bodyPr lIns="0" tIns="0" rIns="0" bIns="0" rtlCol="0" anchor="t">
            <a:spAutoFit/>
          </a:bodyPr>
          <a:lstStyle/>
          <a:p>
            <a:pPr algn="l">
              <a:lnSpc>
                <a:spcPts val="2676"/>
              </a:lnSpc>
            </a:pPr>
            <a:endParaRPr/>
          </a:p>
          <a:p>
            <a:pPr algn="l">
              <a:lnSpc>
                <a:spcPts val="2676"/>
              </a:lnSpc>
            </a:pPr>
            <a:r>
              <a:rPr lang="en-US" sz="2598" spc="72">
                <a:solidFill>
                  <a:srgbClr val="E9E9E9"/>
                </a:solidFill>
                <a:latin typeface="HK Modular"/>
                <a:ea typeface="HK Modular"/>
                <a:cs typeface="HK Modular"/>
                <a:sym typeface="HK Modular"/>
              </a:rPr>
              <a:t>VULNERABILITY LIFECYCLE IN NMAP SCANNER TOOL</a:t>
            </a:r>
          </a:p>
        </p:txBody>
      </p:sp>
      <p:sp>
        <p:nvSpPr>
          <p:cNvPr id="12" name="TextBox 11">
            <a:extLst>
              <a:ext uri="{FF2B5EF4-FFF2-40B4-BE49-F238E27FC236}">
                <a16:creationId xmlns:a16="http://schemas.microsoft.com/office/drawing/2014/main" id="{C280113D-53A6-706D-9A11-DE9E3BBD6BF5}"/>
              </a:ext>
            </a:extLst>
          </p:cNvPr>
          <p:cNvSpPr txBox="1"/>
          <p:nvPr/>
        </p:nvSpPr>
        <p:spPr>
          <a:xfrm>
            <a:off x="16306800" y="8420100"/>
            <a:ext cx="1211580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16</a:t>
            </a:r>
            <a:endParaRPr lang="en-IN" sz="16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111239">
            <a:off x="-4790393" y="782418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2"/>
            <a:stretch>
              <a:fillRect/>
            </a:stretch>
          </a:blipFill>
        </p:spPr>
        <p:txBody>
          <a:bodyPr/>
          <a:lstStyle/>
          <a:p>
            <a:endParaRPr lang="en-001"/>
          </a:p>
        </p:txBody>
      </p:sp>
      <p:grpSp>
        <p:nvGrpSpPr>
          <p:cNvPr id="3" name="Group 3"/>
          <p:cNvGrpSpPr/>
          <p:nvPr/>
        </p:nvGrpSpPr>
        <p:grpSpPr>
          <a:xfrm>
            <a:off x="6548201" y="1124760"/>
            <a:ext cx="3029820" cy="1016777"/>
            <a:chOff x="0" y="0"/>
            <a:chExt cx="797977" cy="267793"/>
          </a:xfrm>
        </p:grpSpPr>
        <p:sp>
          <p:nvSpPr>
            <p:cNvPr id="4" name="Freeform 4"/>
            <p:cNvSpPr/>
            <p:nvPr/>
          </p:nvSpPr>
          <p:spPr>
            <a:xfrm>
              <a:off x="0" y="0"/>
              <a:ext cx="797977" cy="267793"/>
            </a:xfrm>
            <a:custGeom>
              <a:avLst/>
              <a:gdLst/>
              <a:ahLst/>
              <a:cxnLst/>
              <a:rect l="l" t="t" r="r" b="b"/>
              <a:pathLst>
                <a:path w="797977" h="267793">
                  <a:moveTo>
                    <a:pt x="0" y="0"/>
                  </a:moveTo>
                  <a:lnTo>
                    <a:pt x="797977" y="0"/>
                  </a:lnTo>
                  <a:lnTo>
                    <a:pt x="797977" y="267793"/>
                  </a:lnTo>
                  <a:lnTo>
                    <a:pt x="0" y="267793"/>
                  </a:lnTo>
                  <a:close/>
                </a:path>
              </a:pathLst>
            </a:custGeom>
            <a:solidFill>
              <a:srgbClr val="FCF57F"/>
            </a:solidFill>
          </p:spPr>
          <p:txBody>
            <a:bodyPr/>
            <a:lstStyle/>
            <a:p>
              <a:endParaRPr lang="en-001"/>
            </a:p>
          </p:txBody>
        </p:sp>
        <p:sp>
          <p:nvSpPr>
            <p:cNvPr id="5" name="TextBox 5"/>
            <p:cNvSpPr txBox="1"/>
            <p:nvPr/>
          </p:nvSpPr>
          <p:spPr>
            <a:xfrm>
              <a:off x="0" y="-66675"/>
              <a:ext cx="797977" cy="334468"/>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Scan Network</a:t>
              </a:r>
            </a:p>
          </p:txBody>
        </p:sp>
      </p:grpSp>
      <p:grpSp>
        <p:nvGrpSpPr>
          <p:cNvPr id="6" name="Group 6"/>
          <p:cNvGrpSpPr/>
          <p:nvPr/>
        </p:nvGrpSpPr>
        <p:grpSpPr>
          <a:xfrm>
            <a:off x="6548201" y="2333017"/>
            <a:ext cx="3029820" cy="1059923"/>
            <a:chOff x="0" y="0"/>
            <a:chExt cx="797977" cy="279157"/>
          </a:xfrm>
        </p:grpSpPr>
        <p:sp>
          <p:nvSpPr>
            <p:cNvPr id="7" name="Freeform 7"/>
            <p:cNvSpPr/>
            <p:nvPr/>
          </p:nvSpPr>
          <p:spPr>
            <a:xfrm>
              <a:off x="0" y="0"/>
              <a:ext cx="797977" cy="279157"/>
            </a:xfrm>
            <a:custGeom>
              <a:avLst/>
              <a:gdLst/>
              <a:ahLst/>
              <a:cxnLst/>
              <a:rect l="l" t="t" r="r" b="b"/>
              <a:pathLst>
                <a:path w="797977" h="279157">
                  <a:moveTo>
                    <a:pt x="0" y="0"/>
                  </a:moveTo>
                  <a:lnTo>
                    <a:pt x="797977" y="0"/>
                  </a:lnTo>
                  <a:lnTo>
                    <a:pt x="797977" y="279157"/>
                  </a:lnTo>
                  <a:lnTo>
                    <a:pt x="0" y="279157"/>
                  </a:lnTo>
                  <a:close/>
                </a:path>
              </a:pathLst>
            </a:custGeom>
            <a:solidFill>
              <a:srgbClr val="FCF57F"/>
            </a:solidFill>
          </p:spPr>
          <p:txBody>
            <a:bodyPr/>
            <a:lstStyle/>
            <a:p>
              <a:endParaRPr lang="en-001"/>
            </a:p>
          </p:txBody>
        </p:sp>
        <p:sp>
          <p:nvSpPr>
            <p:cNvPr id="8" name="TextBox 8"/>
            <p:cNvSpPr txBox="1"/>
            <p:nvPr/>
          </p:nvSpPr>
          <p:spPr>
            <a:xfrm>
              <a:off x="0" y="-66675"/>
              <a:ext cx="797977" cy="345832"/>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Identify Vulnerabilities</a:t>
              </a:r>
            </a:p>
          </p:txBody>
        </p:sp>
      </p:grpSp>
      <p:grpSp>
        <p:nvGrpSpPr>
          <p:cNvPr id="9" name="Group 9"/>
          <p:cNvGrpSpPr/>
          <p:nvPr/>
        </p:nvGrpSpPr>
        <p:grpSpPr>
          <a:xfrm>
            <a:off x="6548201" y="3583441"/>
            <a:ext cx="3029820" cy="1016777"/>
            <a:chOff x="0" y="0"/>
            <a:chExt cx="797977" cy="267793"/>
          </a:xfrm>
        </p:grpSpPr>
        <p:sp>
          <p:nvSpPr>
            <p:cNvPr id="10" name="Freeform 10"/>
            <p:cNvSpPr/>
            <p:nvPr/>
          </p:nvSpPr>
          <p:spPr>
            <a:xfrm>
              <a:off x="0" y="0"/>
              <a:ext cx="797977" cy="267793"/>
            </a:xfrm>
            <a:custGeom>
              <a:avLst/>
              <a:gdLst/>
              <a:ahLst/>
              <a:cxnLst/>
              <a:rect l="l" t="t" r="r" b="b"/>
              <a:pathLst>
                <a:path w="797977" h="267793">
                  <a:moveTo>
                    <a:pt x="0" y="0"/>
                  </a:moveTo>
                  <a:lnTo>
                    <a:pt x="797977" y="0"/>
                  </a:lnTo>
                  <a:lnTo>
                    <a:pt x="797977" y="267793"/>
                  </a:lnTo>
                  <a:lnTo>
                    <a:pt x="0" y="267793"/>
                  </a:lnTo>
                  <a:close/>
                </a:path>
              </a:pathLst>
            </a:custGeom>
            <a:solidFill>
              <a:srgbClr val="FCF57F"/>
            </a:solidFill>
          </p:spPr>
          <p:txBody>
            <a:bodyPr/>
            <a:lstStyle/>
            <a:p>
              <a:endParaRPr lang="en-001"/>
            </a:p>
          </p:txBody>
        </p:sp>
        <p:sp>
          <p:nvSpPr>
            <p:cNvPr id="11" name="TextBox 11"/>
            <p:cNvSpPr txBox="1"/>
            <p:nvPr/>
          </p:nvSpPr>
          <p:spPr>
            <a:xfrm>
              <a:off x="0" y="-66675"/>
              <a:ext cx="797977" cy="334468"/>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Analyze Risks</a:t>
              </a:r>
            </a:p>
          </p:txBody>
        </p:sp>
      </p:grpSp>
      <p:grpSp>
        <p:nvGrpSpPr>
          <p:cNvPr id="12" name="Group 12"/>
          <p:cNvGrpSpPr/>
          <p:nvPr/>
        </p:nvGrpSpPr>
        <p:grpSpPr>
          <a:xfrm>
            <a:off x="6548201" y="4790718"/>
            <a:ext cx="3029820" cy="1059923"/>
            <a:chOff x="0" y="0"/>
            <a:chExt cx="797977" cy="279157"/>
          </a:xfrm>
        </p:grpSpPr>
        <p:sp>
          <p:nvSpPr>
            <p:cNvPr id="13" name="Freeform 13"/>
            <p:cNvSpPr/>
            <p:nvPr/>
          </p:nvSpPr>
          <p:spPr>
            <a:xfrm>
              <a:off x="0" y="0"/>
              <a:ext cx="797977" cy="279157"/>
            </a:xfrm>
            <a:custGeom>
              <a:avLst/>
              <a:gdLst/>
              <a:ahLst/>
              <a:cxnLst/>
              <a:rect l="l" t="t" r="r" b="b"/>
              <a:pathLst>
                <a:path w="797977" h="279157">
                  <a:moveTo>
                    <a:pt x="0" y="0"/>
                  </a:moveTo>
                  <a:lnTo>
                    <a:pt x="797977" y="0"/>
                  </a:lnTo>
                  <a:lnTo>
                    <a:pt x="797977" y="279157"/>
                  </a:lnTo>
                  <a:lnTo>
                    <a:pt x="0" y="279157"/>
                  </a:lnTo>
                  <a:close/>
                </a:path>
              </a:pathLst>
            </a:custGeom>
            <a:solidFill>
              <a:srgbClr val="FCF57F"/>
            </a:solidFill>
          </p:spPr>
          <p:txBody>
            <a:bodyPr/>
            <a:lstStyle/>
            <a:p>
              <a:endParaRPr lang="en-001"/>
            </a:p>
          </p:txBody>
        </p:sp>
        <p:sp>
          <p:nvSpPr>
            <p:cNvPr id="14" name="TextBox 14"/>
            <p:cNvSpPr txBox="1"/>
            <p:nvPr/>
          </p:nvSpPr>
          <p:spPr>
            <a:xfrm>
              <a:off x="0" y="-66675"/>
              <a:ext cx="797977" cy="345832"/>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Recommend Actions</a:t>
              </a:r>
            </a:p>
          </p:txBody>
        </p:sp>
      </p:grpSp>
      <p:grpSp>
        <p:nvGrpSpPr>
          <p:cNvPr id="15" name="Group 15"/>
          <p:cNvGrpSpPr/>
          <p:nvPr/>
        </p:nvGrpSpPr>
        <p:grpSpPr>
          <a:xfrm>
            <a:off x="6548201" y="6041141"/>
            <a:ext cx="3029820" cy="1059923"/>
            <a:chOff x="0" y="0"/>
            <a:chExt cx="797977" cy="279157"/>
          </a:xfrm>
        </p:grpSpPr>
        <p:sp>
          <p:nvSpPr>
            <p:cNvPr id="16" name="Freeform 16"/>
            <p:cNvSpPr/>
            <p:nvPr/>
          </p:nvSpPr>
          <p:spPr>
            <a:xfrm>
              <a:off x="0" y="0"/>
              <a:ext cx="797977" cy="279157"/>
            </a:xfrm>
            <a:custGeom>
              <a:avLst/>
              <a:gdLst/>
              <a:ahLst/>
              <a:cxnLst/>
              <a:rect l="l" t="t" r="r" b="b"/>
              <a:pathLst>
                <a:path w="797977" h="279157">
                  <a:moveTo>
                    <a:pt x="0" y="0"/>
                  </a:moveTo>
                  <a:lnTo>
                    <a:pt x="797977" y="0"/>
                  </a:lnTo>
                  <a:lnTo>
                    <a:pt x="797977" y="279157"/>
                  </a:lnTo>
                  <a:lnTo>
                    <a:pt x="0" y="279157"/>
                  </a:lnTo>
                  <a:close/>
                </a:path>
              </a:pathLst>
            </a:custGeom>
            <a:solidFill>
              <a:srgbClr val="FCF57F"/>
            </a:solidFill>
          </p:spPr>
          <p:txBody>
            <a:bodyPr/>
            <a:lstStyle/>
            <a:p>
              <a:endParaRPr lang="en-001"/>
            </a:p>
          </p:txBody>
        </p:sp>
        <p:sp>
          <p:nvSpPr>
            <p:cNvPr id="17" name="TextBox 17"/>
            <p:cNvSpPr txBox="1"/>
            <p:nvPr/>
          </p:nvSpPr>
          <p:spPr>
            <a:xfrm>
              <a:off x="0" y="-66675"/>
              <a:ext cx="797977" cy="345832"/>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Remediate Vulnerabilities</a:t>
              </a:r>
            </a:p>
          </p:txBody>
        </p:sp>
      </p:grpSp>
      <p:sp>
        <p:nvSpPr>
          <p:cNvPr id="18" name="TextBox 18"/>
          <p:cNvSpPr txBox="1"/>
          <p:nvPr/>
        </p:nvSpPr>
        <p:spPr>
          <a:xfrm>
            <a:off x="444891" y="237672"/>
            <a:ext cx="15449732" cy="352878"/>
          </a:xfrm>
          <a:prstGeom prst="rect">
            <a:avLst/>
          </a:prstGeom>
        </p:spPr>
        <p:txBody>
          <a:bodyPr lIns="0" tIns="0" rIns="0" bIns="0" rtlCol="0" anchor="t">
            <a:spAutoFit/>
          </a:bodyPr>
          <a:lstStyle/>
          <a:p>
            <a:pPr algn="l">
              <a:lnSpc>
                <a:spcPts val="2676"/>
              </a:lnSpc>
            </a:pPr>
            <a:r>
              <a:rPr lang="en-US" sz="2598" spc="72">
                <a:solidFill>
                  <a:srgbClr val="E9E9E9"/>
                </a:solidFill>
                <a:latin typeface="HK Modular"/>
                <a:ea typeface="HK Modular"/>
                <a:cs typeface="HK Modular"/>
                <a:sym typeface="HK Modular"/>
              </a:rPr>
              <a:t>ACTIVITY DIAGRAM: NMAP SCANNER TOOL</a:t>
            </a:r>
          </a:p>
        </p:txBody>
      </p:sp>
      <p:grpSp>
        <p:nvGrpSpPr>
          <p:cNvPr id="19" name="Group 19"/>
          <p:cNvGrpSpPr/>
          <p:nvPr/>
        </p:nvGrpSpPr>
        <p:grpSpPr>
          <a:xfrm>
            <a:off x="1388902" y="1028700"/>
            <a:ext cx="2417796" cy="1208898"/>
            <a:chOff x="0" y="0"/>
            <a:chExt cx="812800" cy="406400"/>
          </a:xfrm>
        </p:grpSpPr>
        <p:sp>
          <p:nvSpPr>
            <p:cNvPr id="20" name="Freeform 20"/>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2828"/>
            </a:solidFill>
          </p:spPr>
          <p:txBody>
            <a:bodyPr/>
            <a:lstStyle/>
            <a:p>
              <a:endParaRPr lang="en-001"/>
            </a:p>
          </p:txBody>
        </p:sp>
        <p:sp>
          <p:nvSpPr>
            <p:cNvPr id="21" name="TextBox 21"/>
            <p:cNvSpPr txBox="1"/>
            <p:nvPr/>
          </p:nvSpPr>
          <p:spPr>
            <a:xfrm>
              <a:off x="0" y="-95250"/>
              <a:ext cx="812800" cy="501650"/>
            </a:xfrm>
            <a:prstGeom prst="rect">
              <a:avLst/>
            </a:prstGeom>
          </p:spPr>
          <p:txBody>
            <a:bodyPr lIns="50800" tIns="50800" rIns="50800" bIns="50800" rtlCol="0" anchor="ctr"/>
            <a:lstStyle/>
            <a:p>
              <a:pPr algn="ctr">
                <a:lnSpc>
                  <a:spcPts val="4619"/>
                </a:lnSpc>
              </a:pPr>
              <a:r>
                <a:rPr lang="en-US" sz="3299" b="1">
                  <a:solidFill>
                    <a:srgbClr val="000000"/>
                  </a:solidFill>
                  <a:latin typeface="Arimo Bold"/>
                  <a:ea typeface="Arimo Bold"/>
                  <a:cs typeface="Arimo Bold"/>
                  <a:sym typeface="Arimo Bold"/>
                </a:rPr>
                <a:t>Start</a:t>
              </a:r>
            </a:p>
          </p:txBody>
        </p:sp>
      </p:grpSp>
      <p:sp>
        <p:nvSpPr>
          <p:cNvPr id="22" name="AutoShape 22"/>
          <p:cNvSpPr/>
          <p:nvPr/>
        </p:nvSpPr>
        <p:spPr>
          <a:xfrm>
            <a:off x="3806698" y="1633149"/>
            <a:ext cx="2741504" cy="0"/>
          </a:xfrm>
          <a:prstGeom prst="line">
            <a:avLst/>
          </a:prstGeom>
          <a:ln w="38100" cap="flat">
            <a:solidFill>
              <a:srgbClr val="FFFFFF"/>
            </a:solidFill>
            <a:prstDash val="solid"/>
            <a:headEnd type="none" w="sm" len="sm"/>
            <a:tailEnd type="arrow" w="med" len="sm"/>
          </a:ln>
        </p:spPr>
        <p:txBody>
          <a:bodyPr/>
          <a:lstStyle/>
          <a:p>
            <a:endParaRPr lang="en-001"/>
          </a:p>
        </p:txBody>
      </p:sp>
      <p:grpSp>
        <p:nvGrpSpPr>
          <p:cNvPr id="23" name="Group 23"/>
          <p:cNvGrpSpPr/>
          <p:nvPr/>
        </p:nvGrpSpPr>
        <p:grpSpPr>
          <a:xfrm>
            <a:off x="6548201" y="7291565"/>
            <a:ext cx="3029820" cy="1016777"/>
            <a:chOff x="0" y="0"/>
            <a:chExt cx="797977" cy="267793"/>
          </a:xfrm>
        </p:grpSpPr>
        <p:sp>
          <p:nvSpPr>
            <p:cNvPr id="24" name="Freeform 24"/>
            <p:cNvSpPr/>
            <p:nvPr/>
          </p:nvSpPr>
          <p:spPr>
            <a:xfrm>
              <a:off x="0" y="0"/>
              <a:ext cx="797977" cy="267793"/>
            </a:xfrm>
            <a:custGeom>
              <a:avLst/>
              <a:gdLst/>
              <a:ahLst/>
              <a:cxnLst/>
              <a:rect l="l" t="t" r="r" b="b"/>
              <a:pathLst>
                <a:path w="797977" h="267793">
                  <a:moveTo>
                    <a:pt x="0" y="0"/>
                  </a:moveTo>
                  <a:lnTo>
                    <a:pt x="797977" y="0"/>
                  </a:lnTo>
                  <a:lnTo>
                    <a:pt x="797977" y="267793"/>
                  </a:lnTo>
                  <a:lnTo>
                    <a:pt x="0" y="267793"/>
                  </a:lnTo>
                  <a:close/>
                </a:path>
              </a:pathLst>
            </a:custGeom>
            <a:solidFill>
              <a:srgbClr val="FCF57F"/>
            </a:solidFill>
          </p:spPr>
          <p:txBody>
            <a:bodyPr/>
            <a:lstStyle/>
            <a:p>
              <a:endParaRPr lang="en-001"/>
            </a:p>
          </p:txBody>
        </p:sp>
        <p:sp>
          <p:nvSpPr>
            <p:cNvPr id="25" name="TextBox 25"/>
            <p:cNvSpPr txBox="1"/>
            <p:nvPr/>
          </p:nvSpPr>
          <p:spPr>
            <a:xfrm>
              <a:off x="0" y="-66675"/>
              <a:ext cx="797977" cy="334468"/>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Re-Scan &amp; Verify</a:t>
              </a:r>
            </a:p>
          </p:txBody>
        </p:sp>
      </p:grpSp>
      <p:grpSp>
        <p:nvGrpSpPr>
          <p:cNvPr id="26" name="Group 26"/>
          <p:cNvGrpSpPr/>
          <p:nvPr/>
        </p:nvGrpSpPr>
        <p:grpSpPr>
          <a:xfrm>
            <a:off x="6548201" y="8498842"/>
            <a:ext cx="3029820" cy="1059923"/>
            <a:chOff x="0" y="0"/>
            <a:chExt cx="797977" cy="279157"/>
          </a:xfrm>
        </p:grpSpPr>
        <p:sp>
          <p:nvSpPr>
            <p:cNvPr id="27" name="Freeform 27"/>
            <p:cNvSpPr/>
            <p:nvPr/>
          </p:nvSpPr>
          <p:spPr>
            <a:xfrm>
              <a:off x="0" y="0"/>
              <a:ext cx="797977" cy="279157"/>
            </a:xfrm>
            <a:custGeom>
              <a:avLst/>
              <a:gdLst/>
              <a:ahLst/>
              <a:cxnLst/>
              <a:rect l="l" t="t" r="r" b="b"/>
              <a:pathLst>
                <a:path w="797977" h="279157">
                  <a:moveTo>
                    <a:pt x="0" y="0"/>
                  </a:moveTo>
                  <a:lnTo>
                    <a:pt x="797977" y="0"/>
                  </a:lnTo>
                  <a:lnTo>
                    <a:pt x="797977" y="279157"/>
                  </a:lnTo>
                  <a:lnTo>
                    <a:pt x="0" y="279157"/>
                  </a:lnTo>
                  <a:close/>
                </a:path>
              </a:pathLst>
            </a:custGeom>
            <a:solidFill>
              <a:srgbClr val="FCF57F"/>
            </a:solidFill>
          </p:spPr>
          <p:txBody>
            <a:bodyPr/>
            <a:lstStyle/>
            <a:p>
              <a:endParaRPr lang="en-001"/>
            </a:p>
          </p:txBody>
        </p:sp>
        <p:sp>
          <p:nvSpPr>
            <p:cNvPr id="28" name="TextBox 28"/>
            <p:cNvSpPr txBox="1"/>
            <p:nvPr/>
          </p:nvSpPr>
          <p:spPr>
            <a:xfrm>
              <a:off x="0" y="-66675"/>
              <a:ext cx="797977" cy="345832"/>
            </a:xfrm>
            <a:prstGeom prst="rect">
              <a:avLst/>
            </a:prstGeom>
          </p:spPr>
          <p:txBody>
            <a:bodyPr lIns="50800" tIns="50800" rIns="50800" bIns="50800" rtlCol="0" anchor="ctr"/>
            <a:lstStyle/>
            <a:p>
              <a:pPr algn="ctr">
                <a:lnSpc>
                  <a:spcPts val="3639"/>
                </a:lnSpc>
              </a:pPr>
              <a:r>
                <a:rPr lang="en-US" sz="2599" b="1">
                  <a:solidFill>
                    <a:srgbClr val="000000"/>
                  </a:solidFill>
                  <a:latin typeface="Arimo Bold"/>
                  <a:ea typeface="Arimo Bold"/>
                  <a:cs typeface="Arimo Bold"/>
                  <a:sym typeface="Arimo Bold"/>
                </a:rPr>
                <a:t>Monitor Continuously</a:t>
              </a:r>
            </a:p>
          </p:txBody>
        </p:sp>
      </p:grpSp>
      <p:grpSp>
        <p:nvGrpSpPr>
          <p:cNvPr id="29" name="Group 29"/>
          <p:cNvGrpSpPr/>
          <p:nvPr/>
        </p:nvGrpSpPr>
        <p:grpSpPr>
          <a:xfrm>
            <a:off x="13135810" y="8424355"/>
            <a:ext cx="2417796" cy="1208898"/>
            <a:chOff x="0" y="0"/>
            <a:chExt cx="812800" cy="406400"/>
          </a:xfrm>
        </p:grpSpPr>
        <p:sp>
          <p:nvSpPr>
            <p:cNvPr id="30" name="Freeform 30"/>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2828"/>
            </a:solidFill>
          </p:spPr>
          <p:txBody>
            <a:bodyPr/>
            <a:lstStyle/>
            <a:p>
              <a:endParaRPr lang="en-001"/>
            </a:p>
          </p:txBody>
        </p:sp>
        <p:sp>
          <p:nvSpPr>
            <p:cNvPr id="31" name="TextBox 31"/>
            <p:cNvSpPr txBox="1"/>
            <p:nvPr/>
          </p:nvSpPr>
          <p:spPr>
            <a:xfrm>
              <a:off x="0" y="-95250"/>
              <a:ext cx="812800" cy="501650"/>
            </a:xfrm>
            <a:prstGeom prst="rect">
              <a:avLst/>
            </a:prstGeom>
          </p:spPr>
          <p:txBody>
            <a:bodyPr lIns="50800" tIns="50800" rIns="50800" bIns="50800" rtlCol="0" anchor="ctr"/>
            <a:lstStyle/>
            <a:p>
              <a:pPr algn="ctr">
                <a:lnSpc>
                  <a:spcPts val="4619"/>
                </a:lnSpc>
              </a:pPr>
              <a:r>
                <a:rPr lang="en-US" sz="3299" b="1">
                  <a:solidFill>
                    <a:srgbClr val="000000"/>
                  </a:solidFill>
                  <a:latin typeface="Arimo Bold"/>
                  <a:ea typeface="Arimo Bold"/>
                  <a:cs typeface="Arimo Bold"/>
                  <a:sym typeface="Arimo Bold"/>
                </a:rPr>
                <a:t>End</a:t>
              </a:r>
            </a:p>
          </p:txBody>
        </p:sp>
      </p:grpSp>
      <p:grpSp>
        <p:nvGrpSpPr>
          <p:cNvPr id="32" name="Group 32"/>
          <p:cNvGrpSpPr/>
          <p:nvPr/>
        </p:nvGrpSpPr>
        <p:grpSpPr>
          <a:xfrm>
            <a:off x="9577920" y="1614099"/>
            <a:ext cx="3576940" cy="1248880"/>
            <a:chOff x="0" y="0"/>
            <a:chExt cx="4769253" cy="1665173"/>
          </a:xfrm>
        </p:grpSpPr>
        <p:sp>
          <p:nvSpPr>
            <p:cNvPr id="33" name="AutoShape 33"/>
            <p:cNvSpPr/>
            <p:nvPr/>
          </p:nvSpPr>
          <p:spPr>
            <a:xfrm flipV="1">
              <a:off x="136" y="25400"/>
              <a:ext cx="4743717" cy="25400"/>
            </a:xfrm>
            <a:prstGeom prst="line">
              <a:avLst/>
            </a:prstGeom>
            <a:ln w="50800" cap="flat">
              <a:solidFill>
                <a:srgbClr val="FFFFFF"/>
              </a:solidFill>
              <a:prstDash val="solid"/>
              <a:headEnd type="none" w="sm" len="sm"/>
              <a:tailEnd type="none" w="sm" len="sm"/>
            </a:ln>
          </p:spPr>
          <p:txBody>
            <a:bodyPr/>
            <a:lstStyle/>
            <a:p>
              <a:endParaRPr lang="en-001"/>
            </a:p>
          </p:txBody>
        </p:sp>
        <p:sp>
          <p:nvSpPr>
            <p:cNvPr id="34" name="AutoShape 34"/>
            <p:cNvSpPr/>
            <p:nvPr/>
          </p:nvSpPr>
          <p:spPr>
            <a:xfrm>
              <a:off x="4743853" y="50800"/>
              <a:ext cx="0" cy="1614373"/>
            </a:xfrm>
            <a:prstGeom prst="line">
              <a:avLst/>
            </a:prstGeom>
            <a:ln w="50800" cap="flat">
              <a:solidFill>
                <a:srgbClr val="FFFFFF"/>
              </a:solidFill>
              <a:prstDash val="solid"/>
              <a:headEnd type="none" w="sm" len="sm"/>
              <a:tailEnd type="none" w="sm" len="sm"/>
            </a:ln>
          </p:spPr>
          <p:txBody>
            <a:bodyPr/>
            <a:lstStyle/>
            <a:p>
              <a:endParaRPr lang="en-001"/>
            </a:p>
          </p:txBody>
        </p:sp>
      </p:grpSp>
      <p:sp>
        <p:nvSpPr>
          <p:cNvPr id="35" name="AutoShape 35"/>
          <p:cNvSpPr/>
          <p:nvPr/>
        </p:nvSpPr>
        <p:spPr>
          <a:xfrm flipH="1">
            <a:off x="9578022" y="2862979"/>
            <a:ext cx="3557788" cy="0"/>
          </a:xfrm>
          <a:prstGeom prst="line">
            <a:avLst/>
          </a:prstGeom>
          <a:ln w="38100" cap="flat">
            <a:solidFill>
              <a:srgbClr val="FFFFFF"/>
            </a:solidFill>
            <a:prstDash val="solid"/>
            <a:headEnd type="none" w="sm" len="sm"/>
            <a:tailEnd type="triangle" w="lg" len="med"/>
          </a:ln>
        </p:spPr>
        <p:txBody>
          <a:bodyPr/>
          <a:lstStyle/>
          <a:p>
            <a:endParaRPr lang="en-001"/>
          </a:p>
        </p:txBody>
      </p:sp>
      <p:grpSp>
        <p:nvGrpSpPr>
          <p:cNvPr id="36" name="Group 36"/>
          <p:cNvGrpSpPr/>
          <p:nvPr/>
        </p:nvGrpSpPr>
        <p:grpSpPr>
          <a:xfrm>
            <a:off x="9578022" y="4071800"/>
            <a:ext cx="3576940" cy="1248880"/>
            <a:chOff x="0" y="0"/>
            <a:chExt cx="4769253" cy="1665173"/>
          </a:xfrm>
        </p:grpSpPr>
        <p:sp>
          <p:nvSpPr>
            <p:cNvPr id="37" name="AutoShape 37"/>
            <p:cNvSpPr/>
            <p:nvPr/>
          </p:nvSpPr>
          <p:spPr>
            <a:xfrm flipV="1">
              <a:off x="136" y="25400"/>
              <a:ext cx="4743717" cy="25400"/>
            </a:xfrm>
            <a:prstGeom prst="line">
              <a:avLst/>
            </a:prstGeom>
            <a:ln w="50800" cap="flat">
              <a:solidFill>
                <a:srgbClr val="FFFFFF"/>
              </a:solidFill>
              <a:prstDash val="solid"/>
              <a:headEnd type="none" w="sm" len="sm"/>
              <a:tailEnd type="none" w="sm" len="sm"/>
            </a:ln>
          </p:spPr>
          <p:txBody>
            <a:bodyPr/>
            <a:lstStyle/>
            <a:p>
              <a:endParaRPr lang="en-001"/>
            </a:p>
          </p:txBody>
        </p:sp>
        <p:sp>
          <p:nvSpPr>
            <p:cNvPr id="38" name="AutoShape 38"/>
            <p:cNvSpPr/>
            <p:nvPr/>
          </p:nvSpPr>
          <p:spPr>
            <a:xfrm>
              <a:off x="4743853" y="50800"/>
              <a:ext cx="0" cy="1614373"/>
            </a:xfrm>
            <a:prstGeom prst="line">
              <a:avLst/>
            </a:prstGeom>
            <a:ln w="50800" cap="flat">
              <a:solidFill>
                <a:srgbClr val="FFFFFF"/>
              </a:solidFill>
              <a:prstDash val="solid"/>
              <a:headEnd type="none" w="sm" len="sm"/>
              <a:tailEnd type="none" w="sm" len="sm"/>
            </a:ln>
          </p:spPr>
          <p:txBody>
            <a:bodyPr/>
            <a:lstStyle/>
            <a:p>
              <a:endParaRPr lang="en-001"/>
            </a:p>
          </p:txBody>
        </p:sp>
      </p:grpSp>
      <p:sp>
        <p:nvSpPr>
          <p:cNvPr id="39" name="AutoShape 39"/>
          <p:cNvSpPr/>
          <p:nvPr/>
        </p:nvSpPr>
        <p:spPr>
          <a:xfrm flipH="1">
            <a:off x="9577920" y="5339730"/>
            <a:ext cx="3557788" cy="0"/>
          </a:xfrm>
          <a:prstGeom prst="line">
            <a:avLst/>
          </a:prstGeom>
          <a:ln w="38100" cap="flat">
            <a:solidFill>
              <a:srgbClr val="FFFFFF"/>
            </a:solidFill>
            <a:prstDash val="solid"/>
            <a:headEnd type="none" w="sm" len="sm"/>
            <a:tailEnd type="triangle" w="lg" len="med"/>
          </a:ln>
        </p:spPr>
        <p:txBody>
          <a:bodyPr/>
          <a:lstStyle/>
          <a:p>
            <a:endParaRPr lang="en-001"/>
          </a:p>
        </p:txBody>
      </p:sp>
      <p:sp>
        <p:nvSpPr>
          <p:cNvPr id="40" name="AutoShape 40"/>
          <p:cNvSpPr/>
          <p:nvPr/>
        </p:nvSpPr>
        <p:spPr>
          <a:xfrm>
            <a:off x="3806698" y="2862979"/>
            <a:ext cx="2741504" cy="0"/>
          </a:xfrm>
          <a:prstGeom prst="line">
            <a:avLst/>
          </a:prstGeom>
          <a:ln w="38100" cap="flat">
            <a:solidFill>
              <a:srgbClr val="FFFFFF"/>
            </a:solidFill>
            <a:prstDash val="solid"/>
            <a:headEnd type="none" w="sm" len="sm"/>
            <a:tailEnd type="none" w="sm" len="sm"/>
          </a:ln>
        </p:spPr>
        <p:txBody>
          <a:bodyPr/>
          <a:lstStyle/>
          <a:p>
            <a:endParaRPr lang="en-001"/>
          </a:p>
        </p:txBody>
      </p:sp>
      <p:sp>
        <p:nvSpPr>
          <p:cNvPr id="41" name="AutoShape 41"/>
          <p:cNvSpPr/>
          <p:nvPr/>
        </p:nvSpPr>
        <p:spPr>
          <a:xfrm flipH="1">
            <a:off x="3806698" y="2862979"/>
            <a:ext cx="0" cy="1228850"/>
          </a:xfrm>
          <a:prstGeom prst="line">
            <a:avLst/>
          </a:prstGeom>
          <a:ln w="38100" cap="flat">
            <a:solidFill>
              <a:srgbClr val="FFFFFF"/>
            </a:solidFill>
            <a:prstDash val="solid"/>
            <a:headEnd type="none" w="sm" len="sm"/>
            <a:tailEnd type="none" w="sm" len="sm"/>
          </a:ln>
        </p:spPr>
        <p:txBody>
          <a:bodyPr/>
          <a:lstStyle/>
          <a:p>
            <a:endParaRPr lang="en-001"/>
          </a:p>
        </p:txBody>
      </p:sp>
      <p:sp>
        <p:nvSpPr>
          <p:cNvPr id="42" name="AutoShape 42"/>
          <p:cNvSpPr/>
          <p:nvPr/>
        </p:nvSpPr>
        <p:spPr>
          <a:xfrm>
            <a:off x="3806698" y="4091829"/>
            <a:ext cx="2741504" cy="0"/>
          </a:xfrm>
          <a:prstGeom prst="line">
            <a:avLst/>
          </a:prstGeom>
          <a:ln w="38100" cap="flat">
            <a:solidFill>
              <a:srgbClr val="FFFFFF"/>
            </a:solidFill>
            <a:prstDash val="solid"/>
            <a:headEnd type="none" w="sm" len="sm"/>
            <a:tailEnd type="triangle" w="lg" len="med"/>
          </a:ln>
        </p:spPr>
        <p:txBody>
          <a:bodyPr/>
          <a:lstStyle/>
          <a:p>
            <a:endParaRPr lang="en-001"/>
          </a:p>
        </p:txBody>
      </p:sp>
      <p:sp>
        <p:nvSpPr>
          <p:cNvPr id="43" name="AutoShape 43"/>
          <p:cNvSpPr/>
          <p:nvPr/>
        </p:nvSpPr>
        <p:spPr>
          <a:xfrm>
            <a:off x="3825748" y="5295543"/>
            <a:ext cx="2741504" cy="0"/>
          </a:xfrm>
          <a:prstGeom prst="line">
            <a:avLst/>
          </a:prstGeom>
          <a:ln w="38100" cap="flat">
            <a:solidFill>
              <a:srgbClr val="FFFFFF"/>
            </a:solidFill>
            <a:prstDash val="solid"/>
            <a:headEnd type="none" w="sm" len="sm"/>
            <a:tailEnd type="none" w="sm" len="sm"/>
          </a:ln>
        </p:spPr>
        <p:txBody>
          <a:bodyPr/>
          <a:lstStyle/>
          <a:p>
            <a:endParaRPr lang="en-001"/>
          </a:p>
        </p:txBody>
      </p:sp>
      <p:sp>
        <p:nvSpPr>
          <p:cNvPr id="44" name="AutoShape 44"/>
          <p:cNvSpPr/>
          <p:nvPr/>
        </p:nvSpPr>
        <p:spPr>
          <a:xfrm flipH="1">
            <a:off x="3825748" y="5295543"/>
            <a:ext cx="0" cy="1228850"/>
          </a:xfrm>
          <a:prstGeom prst="line">
            <a:avLst/>
          </a:prstGeom>
          <a:ln w="38100" cap="flat">
            <a:solidFill>
              <a:srgbClr val="FFFFFF"/>
            </a:solidFill>
            <a:prstDash val="solid"/>
            <a:headEnd type="none" w="sm" len="sm"/>
            <a:tailEnd type="none" w="sm" len="sm"/>
          </a:ln>
        </p:spPr>
        <p:txBody>
          <a:bodyPr/>
          <a:lstStyle/>
          <a:p>
            <a:endParaRPr lang="en-001"/>
          </a:p>
        </p:txBody>
      </p:sp>
      <p:sp>
        <p:nvSpPr>
          <p:cNvPr id="45" name="AutoShape 45"/>
          <p:cNvSpPr/>
          <p:nvPr/>
        </p:nvSpPr>
        <p:spPr>
          <a:xfrm>
            <a:off x="3806698" y="6552053"/>
            <a:ext cx="2741504" cy="0"/>
          </a:xfrm>
          <a:prstGeom prst="line">
            <a:avLst/>
          </a:prstGeom>
          <a:ln w="38100" cap="flat">
            <a:solidFill>
              <a:srgbClr val="FFFFFF"/>
            </a:solidFill>
            <a:prstDash val="solid"/>
            <a:headEnd type="none" w="sm" len="sm"/>
            <a:tailEnd type="triangle" w="lg" len="med"/>
          </a:ln>
        </p:spPr>
        <p:txBody>
          <a:bodyPr/>
          <a:lstStyle/>
          <a:p>
            <a:endParaRPr lang="en-001"/>
          </a:p>
        </p:txBody>
      </p:sp>
      <p:grpSp>
        <p:nvGrpSpPr>
          <p:cNvPr id="46" name="Group 46"/>
          <p:cNvGrpSpPr/>
          <p:nvPr/>
        </p:nvGrpSpPr>
        <p:grpSpPr>
          <a:xfrm>
            <a:off x="9558768" y="6524393"/>
            <a:ext cx="3576940" cy="1248880"/>
            <a:chOff x="0" y="0"/>
            <a:chExt cx="4769253" cy="1665173"/>
          </a:xfrm>
        </p:grpSpPr>
        <p:sp>
          <p:nvSpPr>
            <p:cNvPr id="47" name="AutoShape 47"/>
            <p:cNvSpPr/>
            <p:nvPr/>
          </p:nvSpPr>
          <p:spPr>
            <a:xfrm flipV="1">
              <a:off x="136" y="25400"/>
              <a:ext cx="4743717" cy="25400"/>
            </a:xfrm>
            <a:prstGeom prst="line">
              <a:avLst/>
            </a:prstGeom>
            <a:ln w="50800" cap="flat">
              <a:solidFill>
                <a:srgbClr val="FFFFFF"/>
              </a:solidFill>
              <a:prstDash val="solid"/>
              <a:headEnd type="none" w="sm" len="sm"/>
              <a:tailEnd type="none" w="sm" len="sm"/>
            </a:ln>
          </p:spPr>
          <p:txBody>
            <a:bodyPr/>
            <a:lstStyle/>
            <a:p>
              <a:endParaRPr lang="en-001"/>
            </a:p>
          </p:txBody>
        </p:sp>
        <p:sp>
          <p:nvSpPr>
            <p:cNvPr id="48" name="AutoShape 48"/>
            <p:cNvSpPr/>
            <p:nvPr/>
          </p:nvSpPr>
          <p:spPr>
            <a:xfrm>
              <a:off x="4743853" y="50800"/>
              <a:ext cx="0" cy="1614373"/>
            </a:xfrm>
            <a:prstGeom prst="line">
              <a:avLst/>
            </a:prstGeom>
            <a:ln w="50800" cap="flat">
              <a:solidFill>
                <a:srgbClr val="FFFFFF"/>
              </a:solidFill>
              <a:prstDash val="solid"/>
              <a:headEnd type="none" w="sm" len="sm"/>
              <a:tailEnd type="none" w="sm" len="sm"/>
            </a:ln>
          </p:spPr>
          <p:txBody>
            <a:bodyPr/>
            <a:lstStyle/>
            <a:p>
              <a:endParaRPr lang="en-001"/>
            </a:p>
          </p:txBody>
        </p:sp>
      </p:grpSp>
      <p:sp>
        <p:nvSpPr>
          <p:cNvPr id="49" name="AutoShape 49"/>
          <p:cNvSpPr/>
          <p:nvPr/>
        </p:nvSpPr>
        <p:spPr>
          <a:xfrm flipH="1">
            <a:off x="9597174" y="7799953"/>
            <a:ext cx="3557788" cy="0"/>
          </a:xfrm>
          <a:prstGeom prst="line">
            <a:avLst/>
          </a:prstGeom>
          <a:ln w="38100" cap="flat">
            <a:solidFill>
              <a:srgbClr val="FFFFFF"/>
            </a:solidFill>
            <a:prstDash val="solid"/>
            <a:headEnd type="none" w="sm" len="sm"/>
            <a:tailEnd type="triangle" w="lg" len="med"/>
          </a:ln>
        </p:spPr>
        <p:txBody>
          <a:bodyPr/>
          <a:lstStyle/>
          <a:p>
            <a:endParaRPr lang="en-001"/>
          </a:p>
        </p:txBody>
      </p:sp>
      <p:sp>
        <p:nvSpPr>
          <p:cNvPr id="50" name="AutoShape 50"/>
          <p:cNvSpPr/>
          <p:nvPr/>
        </p:nvSpPr>
        <p:spPr>
          <a:xfrm>
            <a:off x="3787648" y="7790303"/>
            <a:ext cx="2741504" cy="0"/>
          </a:xfrm>
          <a:prstGeom prst="line">
            <a:avLst/>
          </a:prstGeom>
          <a:ln w="38100" cap="flat">
            <a:solidFill>
              <a:srgbClr val="FFFFFF"/>
            </a:solidFill>
            <a:prstDash val="solid"/>
            <a:headEnd type="none" w="sm" len="sm"/>
            <a:tailEnd type="none" w="sm" len="sm"/>
          </a:ln>
        </p:spPr>
        <p:txBody>
          <a:bodyPr/>
          <a:lstStyle/>
          <a:p>
            <a:endParaRPr lang="en-001"/>
          </a:p>
        </p:txBody>
      </p:sp>
      <p:sp>
        <p:nvSpPr>
          <p:cNvPr id="51" name="AutoShape 51"/>
          <p:cNvSpPr/>
          <p:nvPr/>
        </p:nvSpPr>
        <p:spPr>
          <a:xfrm>
            <a:off x="3787648" y="7790303"/>
            <a:ext cx="0" cy="1238501"/>
          </a:xfrm>
          <a:prstGeom prst="line">
            <a:avLst/>
          </a:prstGeom>
          <a:ln w="38100" cap="flat">
            <a:solidFill>
              <a:srgbClr val="FFFFFF"/>
            </a:solidFill>
            <a:prstDash val="solid"/>
            <a:headEnd type="none" w="sm" len="sm"/>
            <a:tailEnd type="none" w="sm" len="sm"/>
          </a:ln>
        </p:spPr>
        <p:txBody>
          <a:bodyPr/>
          <a:lstStyle/>
          <a:p>
            <a:endParaRPr lang="en-001"/>
          </a:p>
        </p:txBody>
      </p:sp>
      <p:sp>
        <p:nvSpPr>
          <p:cNvPr id="52" name="AutoShape 52"/>
          <p:cNvSpPr/>
          <p:nvPr/>
        </p:nvSpPr>
        <p:spPr>
          <a:xfrm>
            <a:off x="3825748" y="9019153"/>
            <a:ext cx="2741504" cy="0"/>
          </a:xfrm>
          <a:prstGeom prst="line">
            <a:avLst/>
          </a:prstGeom>
          <a:ln w="38100" cap="flat">
            <a:solidFill>
              <a:srgbClr val="FFFFFF"/>
            </a:solidFill>
            <a:prstDash val="solid"/>
            <a:headEnd type="none" w="sm" len="sm"/>
            <a:tailEnd type="triangle" w="lg" len="med"/>
          </a:ln>
        </p:spPr>
        <p:txBody>
          <a:bodyPr/>
          <a:lstStyle/>
          <a:p>
            <a:endParaRPr lang="en-001"/>
          </a:p>
        </p:txBody>
      </p:sp>
      <p:sp>
        <p:nvSpPr>
          <p:cNvPr id="53" name="AutoShape 53"/>
          <p:cNvSpPr/>
          <p:nvPr/>
        </p:nvSpPr>
        <p:spPr>
          <a:xfrm>
            <a:off x="9597174" y="9019153"/>
            <a:ext cx="3538636" cy="9650"/>
          </a:xfrm>
          <a:prstGeom prst="line">
            <a:avLst/>
          </a:prstGeom>
          <a:ln w="38100" cap="flat">
            <a:solidFill>
              <a:srgbClr val="FFFFFF"/>
            </a:solidFill>
            <a:prstDash val="solid"/>
            <a:headEnd type="none" w="sm" len="sm"/>
            <a:tailEnd type="triangle" w="lg" len="med"/>
          </a:ln>
        </p:spPr>
        <p:txBody>
          <a:bodyPr/>
          <a:lstStyle/>
          <a:p>
            <a:endParaRPr lang="en-001"/>
          </a:p>
        </p:txBody>
      </p:sp>
      <p:sp>
        <p:nvSpPr>
          <p:cNvPr id="55" name="TextBox 54">
            <a:extLst>
              <a:ext uri="{FF2B5EF4-FFF2-40B4-BE49-F238E27FC236}">
                <a16:creationId xmlns:a16="http://schemas.microsoft.com/office/drawing/2014/main" id="{6AC35508-0206-1D22-26AF-01376C74BA0E}"/>
              </a:ext>
            </a:extLst>
          </p:cNvPr>
          <p:cNvSpPr txBox="1"/>
          <p:nvPr/>
        </p:nvSpPr>
        <p:spPr>
          <a:xfrm>
            <a:off x="16230600" y="8308342"/>
            <a:ext cx="1220251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17</a:t>
            </a:r>
            <a:endParaRPr lang="en-IN" sz="16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4111239">
            <a:off x="-3196166" y="7791810"/>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2"/>
            <a:stretch>
              <a:fillRect/>
            </a:stretch>
          </a:blipFill>
        </p:spPr>
        <p:txBody>
          <a:bodyPr/>
          <a:lstStyle/>
          <a:p>
            <a:endParaRPr lang="en-001"/>
          </a:p>
        </p:txBody>
      </p:sp>
      <p:sp>
        <p:nvSpPr>
          <p:cNvPr id="5" name="TextBox 5"/>
          <p:cNvSpPr txBox="1"/>
          <p:nvPr/>
        </p:nvSpPr>
        <p:spPr>
          <a:xfrm>
            <a:off x="561925" y="1015655"/>
            <a:ext cx="17164150" cy="351382"/>
          </a:xfrm>
          <a:prstGeom prst="rect">
            <a:avLst/>
          </a:prstGeom>
        </p:spPr>
        <p:txBody>
          <a:bodyPr lIns="0" tIns="0" rIns="0" bIns="0" rtlCol="0" anchor="t">
            <a:spAutoFit/>
          </a:bodyPr>
          <a:lstStyle/>
          <a:p>
            <a:pPr algn="l">
              <a:lnSpc>
                <a:spcPts val="2676"/>
              </a:lnSpc>
            </a:pPr>
            <a:r>
              <a:rPr lang="en-US" sz="2598" spc="72">
                <a:solidFill>
                  <a:srgbClr val="E9E9E9"/>
                </a:solidFill>
                <a:latin typeface="HK Modular"/>
                <a:ea typeface="HK Modular"/>
                <a:cs typeface="HK Modular"/>
                <a:sym typeface="HK Modular"/>
              </a:rPr>
              <a:t>NIST INCIDENT HANDLING METHODOLOGY FOR IP VISUALIZATION TOOL</a:t>
            </a:r>
          </a:p>
        </p:txBody>
      </p:sp>
      <p:sp>
        <p:nvSpPr>
          <p:cNvPr id="6" name="TextBox 6"/>
          <p:cNvSpPr txBox="1"/>
          <p:nvPr/>
        </p:nvSpPr>
        <p:spPr>
          <a:xfrm>
            <a:off x="561925" y="1866901"/>
            <a:ext cx="13611275" cy="8831777"/>
          </a:xfrm>
          <a:prstGeom prst="rect">
            <a:avLst/>
          </a:prstGeom>
        </p:spPr>
        <p:txBody>
          <a:bodyPr wrap="square" lIns="0" tIns="0" rIns="0" bIns="0" rtlCol="0" anchor="t">
            <a:spAutoFit/>
          </a:bodyPr>
          <a:lstStyle/>
          <a:p>
            <a:pPr algn="l">
              <a:lnSpc>
                <a:spcPct val="150000"/>
              </a:lnSpc>
            </a:pPr>
            <a:r>
              <a:rPr lang="en-US" sz="3011" b="1" dirty="0">
                <a:solidFill>
                  <a:srgbClr val="E9E9E9"/>
                </a:solidFill>
                <a:latin typeface="Arimo Bold"/>
                <a:ea typeface="Arimo Bold"/>
                <a:cs typeface="Arimo Bold"/>
                <a:sym typeface="Arimo Bold"/>
              </a:rPr>
              <a:t>1. Preparation</a:t>
            </a:r>
          </a:p>
          <a:p>
            <a:pPr marL="650273" lvl="1" indent="-325136" algn="l">
              <a:lnSpc>
                <a:spcPct val="150000"/>
              </a:lnSpc>
              <a:buFont typeface="Arial"/>
              <a:buChar char="•"/>
            </a:pPr>
            <a:r>
              <a:rPr lang="en-US" sz="3011" b="1" dirty="0">
                <a:solidFill>
                  <a:srgbClr val="E9E9E9"/>
                </a:solidFill>
                <a:latin typeface="Arimo Bold"/>
                <a:ea typeface="Arimo Bold"/>
                <a:cs typeface="Arimo Bold"/>
                <a:sym typeface="Arimo Bold"/>
              </a:rPr>
              <a:t>Set up IP Visualization Tool with Wireshark                                                     and </a:t>
            </a:r>
            <a:r>
              <a:rPr lang="en-US" sz="3011" b="1" dirty="0" err="1">
                <a:solidFill>
                  <a:srgbClr val="E9E9E9"/>
                </a:solidFill>
                <a:latin typeface="Arimo Bold"/>
                <a:ea typeface="Arimo Bold"/>
                <a:cs typeface="Arimo Bold"/>
                <a:sym typeface="Arimo Bold"/>
              </a:rPr>
              <a:t>Googlemy</a:t>
            </a:r>
            <a:r>
              <a:rPr lang="en-US" sz="3011" b="1" dirty="0">
                <a:solidFill>
                  <a:srgbClr val="E9E9E9"/>
                </a:solidFill>
                <a:latin typeface="Arimo Bold"/>
                <a:ea typeface="Arimo Bold"/>
                <a:cs typeface="Arimo Bold"/>
                <a:sym typeface="Arimo Bold"/>
              </a:rPr>
              <a:t> Maps for real-time                                              monitoring.</a:t>
            </a:r>
          </a:p>
          <a:p>
            <a:pPr algn="l">
              <a:lnSpc>
                <a:spcPct val="150000"/>
              </a:lnSpc>
            </a:pPr>
            <a:r>
              <a:rPr lang="en-US" sz="3011" b="1" dirty="0">
                <a:solidFill>
                  <a:srgbClr val="E9E9E9"/>
                </a:solidFill>
                <a:latin typeface="Arimo Bold"/>
                <a:ea typeface="Arimo Bold"/>
                <a:cs typeface="Arimo Bold"/>
                <a:sym typeface="Arimo Bold"/>
              </a:rPr>
              <a:t>2. Detection and Analysis  </a:t>
            </a:r>
          </a:p>
          <a:p>
            <a:pPr marL="650273" lvl="1" indent="-325136" algn="l">
              <a:lnSpc>
                <a:spcPct val="150000"/>
              </a:lnSpc>
              <a:buFont typeface="Arial"/>
              <a:buChar char="•"/>
            </a:pPr>
            <a:r>
              <a:rPr lang="en-US" sz="3011" b="1" dirty="0">
                <a:solidFill>
                  <a:srgbClr val="E9E9E9"/>
                </a:solidFill>
                <a:latin typeface="Arimo Bold"/>
                <a:ea typeface="Arimo Bold"/>
                <a:cs typeface="Arimo Bold"/>
                <a:sym typeface="Arimo Bold"/>
              </a:rPr>
              <a:t>Monitor and analyze IP traffic for geographic anomalies or suspicious patterns.</a:t>
            </a:r>
          </a:p>
          <a:p>
            <a:pPr algn="l">
              <a:lnSpc>
                <a:spcPct val="150000"/>
              </a:lnSpc>
            </a:pPr>
            <a:r>
              <a:rPr lang="en-US" sz="3011" b="1" dirty="0">
                <a:solidFill>
                  <a:srgbClr val="E9E9E9"/>
                </a:solidFill>
                <a:latin typeface="Arimo Bold"/>
                <a:ea typeface="Arimo Bold"/>
                <a:cs typeface="Arimo Bold"/>
                <a:sym typeface="Arimo Bold"/>
              </a:rPr>
              <a:t>3. Containment, Eradication, and Recovery</a:t>
            </a:r>
          </a:p>
          <a:p>
            <a:pPr marL="650273" lvl="1" indent="-325136" algn="l">
              <a:lnSpc>
                <a:spcPct val="150000"/>
              </a:lnSpc>
              <a:buFont typeface="Arial"/>
              <a:buChar char="•"/>
            </a:pPr>
            <a:r>
              <a:rPr lang="en-US" sz="3011" b="1" dirty="0">
                <a:solidFill>
                  <a:srgbClr val="E9E9E9"/>
                </a:solidFill>
                <a:latin typeface="Arimo Bold"/>
                <a:ea typeface="Arimo Bold"/>
                <a:cs typeface="Arimo Bold"/>
                <a:sym typeface="Arimo Bold"/>
              </a:rPr>
              <a:t>Block suspicious IPs and mitigate threats.  </a:t>
            </a:r>
          </a:p>
          <a:p>
            <a:pPr marL="650273" lvl="1" indent="-325136" algn="l">
              <a:lnSpc>
                <a:spcPct val="150000"/>
              </a:lnSpc>
              <a:buFont typeface="Arial"/>
              <a:buChar char="•"/>
            </a:pPr>
            <a:r>
              <a:rPr lang="en-US" sz="3011" b="1" dirty="0">
                <a:solidFill>
                  <a:srgbClr val="E9E9E9"/>
                </a:solidFill>
                <a:latin typeface="Arimo Bold"/>
                <a:ea typeface="Arimo Bold"/>
                <a:cs typeface="Arimo Bold"/>
                <a:sym typeface="Arimo Bold"/>
              </a:rPr>
              <a:t>Recover and verify network integrity using geolocation insights.</a:t>
            </a:r>
          </a:p>
          <a:p>
            <a:pPr algn="l">
              <a:lnSpc>
                <a:spcPct val="150000"/>
              </a:lnSpc>
            </a:pPr>
            <a:r>
              <a:rPr lang="en-US" sz="3011" b="1" dirty="0">
                <a:solidFill>
                  <a:srgbClr val="E9E9E9"/>
                </a:solidFill>
                <a:latin typeface="Arimo Bold"/>
                <a:ea typeface="Arimo Bold"/>
                <a:cs typeface="Arimo Bold"/>
                <a:sym typeface="Arimo Bold"/>
              </a:rPr>
              <a:t>4. Post-Incident Activity </a:t>
            </a:r>
          </a:p>
          <a:p>
            <a:pPr marL="650273" lvl="1" indent="-325136" algn="l">
              <a:lnSpc>
                <a:spcPct val="150000"/>
              </a:lnSpc>
              <a:buFont typeface="Arial"/>
              <a:buChar char="•"/>
            </a:pPr>
            <a:r>
              <a:rPr lang="en-US" sz="3011" b="1" dirty="0">
                <a:solidFill>
                  <a:srgbClr val="E9E9E9"/>
                </a:solidFill>
                <a:latin typeface="Arimo Bold"/>
                <a:ea typeface="Arimo Bold"/>
                <a:cs typeface="Arimo Bold"/>
                <a:sym typeface="Arimo Bold"/>
              </a:rPr>
              <a:t>Review and update detection methods based on incident data.</a:t>
            </a:r>
          </a:p>
          <a:p>
            <a:pPr algn="l">
              <a:lnSpc>
                <a:spcPts val="4216"/>
              </a:lnSpc>
              <a:spcBef>
                <a:spcPct val="0"/>
              </a:spcBef>
            </a:pPr>
            <a:endParaRPr lang="en-US" sz="3011" b="1" dirty="0">
              <a:solidFill>
                <a:srgbClr val="E9E9E9"/>
              </a:solidFill>
              <a:latin typeface="Arimo Bold"/>
              <a:ea typeface="Arimo Bold"/>
              <a:cs typeface="Arimo Bold"/>
              <a:sym typeface="Arimo Bold"/>
            </a:endParaRPr>
          </a:p>
        </p:txBody>
      </p:sp>
      <p:pic>
        <p:nvPicPr>
          <p:cNvPr id="8" name="Picture 7" descr="A diagram of a process&#10;&#10;Description automatically generated with medium confidence">
            <a:extLst>
              <a:ext uri="{FF2B5EF4-FFF2-40B4-BE49-F238E27FC236}">
                <a16:creationId xmlns:a16="http://schemas.microsoft.com/office/drawing/2014/main" id="{5B9F16F0-C1FC-BCAD-3529-5F2CE216DA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8801" y="1367036"/>
            <a:ext cx="8826710" cy="4233663"/>
          </a:xfrm>
          <a:prstGeom prst="rect">
            <a:avLst/>
          </a:prstGeom>
        </p:spPr>
      </p:pic>
      <p:sp>
        <p:nvSpPr>
          <p:cNvPr id="10" name="TextBox 9">
            <a:extLst>
              <a:ext uri="{FF2B5EF4-FFF2-40B4-BE49-F238E27FC236}">
                <a16:creationId xmlns:a16="http://schemas.microsoft.com/office/drawing/2014/main" id="{2814D344-1475-1BBB-20B0-ECC857BC68F2}"/>
              </a:ext>
            </a:extLst>
          </p:cNvPr>
          <p:cNvSpPr txBox="1"/>
          <p:nvPr/>
        </p:nvSpPr>
        <p:spPr>
          <a:xfrm>
            <a:off x="16078200" y="8267700"/>
            <a:ext cx="1140714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18</a:t>
            </a:r>
            <a:endParaRPr lang="en-IN" sz="16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58679" y="5800348"/>
            <a:ext cx="8992417" cy="9347806"/>
          </a:xfrm>
          <a:custGeom>
            <a:avLst/>
            <a:gdLst/>
            <a:ahLst/>
            <a:cxnLst/>
            <a:rect l="l" t="t" r="r" b="b"/>
            <a:pathLst>
              <a:path w="8992417" h="9347806">
                <a:moveTo>
                  <a:pt x="0" y="0"/>
                </a:moveTo>
                <a:lnTo>
                  <a:pt x="8992416" y="0"/>
                </a:lnTo>
                <a:lnTo>
                  <a:pt x="8992416" y="9347805"/>
                </a:lnTo>
                <a:lnTo>
                  <a:pt x="0" y="9347805"/>
                </a:lnTo>
                <a:lnTo>
                  <a:pt x="0" y="0"/>
                </a:lnTo>
                <a:close/>
              </a:path>
            </a:pathLst>
          </a:custGeom>
          <a:blipFill>
            <a:blip r:embed="rId2"/>
            <a:stretch>
              <a:fillRect/>
            </a:stretch>
          </a:blipFill>
        </p:spPr>
        <p:txBody>
          <a:bodyPr/>
          <a:lstStyle/>
          <a:p>
            <a:endParaRPr lang="en-001"/>
          </a:p>
        </p:txBody>
      </p:sp>
      <p:sp>
        <p:nvSpPr>
          <p:cNvPr id="3" name="AutoShape 3"/>
          <p:cNvSpPr/>
          <p:nvPr/>
        </p:nvSpPr>
        <p:spPr>
          <a:xfrm>
            <a:off x="571500" y="633670"/>
            <a:ext cx="3486527" cy="0"/>
          </a:xfrm>
          <a:prstGeom prst="line">
            <a:avLst/>
          </a:prstGeom>
          <a:ln w="38100" cap="flat">
            <a:solidFill>
              <a:srgbClr val="FFFFFF"/>
            </a:solidFill>
            <a:prstDash val="solid"/>
            <a:headEnd type="none" w="sm" len="sm"/>
            <a:tailEnd type="none" w="sm" len="sm"/>
          </a:ln>
        </p:spPr>
        <p:txBody>
          <a:bodyPr/>
          <a:lstStyle/>
          <a:p>
            <a:endParaRPr lang="en-001"/>
          </a:p>
        </p:txBody>
      </p:sp>
      <p:sp>
        <p:nvSpPr>
          <p:cNvPr id="4" name="AutoShape 4"/>
          <p:cNvSpPr/>
          <p:nvPr/>
        </p:nvSpPr>
        <p:spPr>
          <a:xfrm>
            <a:off x="626456" y="9636869"/>
            <a:ext cx="3486527" cy="0"/>
          </a:xfrm>
          <a:prstGeom prst="line">
            <a:avLst/>
          </a:prstGeom>
          <a:ln w="38100" cap="flat">
            <a:solidFill>
              <a:srgbClr val="FFFFFF"/>
            </a:solidFill>
            <a:prstDash val="solid"/>
            <a:headEnd type="none" w="sm" len="sm"/>
            <a:tailEnd type="none" w="sm" len="sm"/>
          </a:ln>
        </p:spPr>
        <p:txBody>
          <a:bodyPr/>
          <a:lstStyle/>
          <a:p>
            <a:endParaRPr lang="en-001"/>
          </a:p>
        </p:txBody>
      </p:sp>
      <p:sp>
        <p:nvSpPr>
          <p:cNvPr id="5" name="AutoShape 5"/>
          <p:cNvSpPr/>
          <p:nvPr/>
        </p:nvSpPr>
        <p:spPr>
          <a:xfrm>
            <a:off x="14245571" y="614620"/>
            <a:ext cx="3486527" cy="0"/>
          </a:xfrm>
          <a:prstGeom prst="line">
            <a:avLst/>
          </a:prstGeom>
          <a:ln w="38100" cap="flat">
            <a:solidFill>
              <a:srgbClr val="FFFFFF"/>
            </a:solidFill>
            <a:prstDash val="solid"/>
            <a:headEnd type="none" w="sm" len="sm"/>
            <a:tailEnd type="none" w="sm" len="sm"/>
          </a:ln>
        </p:spPr>
        <p:txBody>
          <a:bodyPr/>
          <a:lstStyle/>
          <a:p>
            <a:endParaRPr lang="en-001"/>
          </a:p>
        </p:txBody>
      </p:sp>
      <p:sp>
        <p:nvSpPr>
          <p:cNvPr id="6" name="AutoShape 6"/>
          <p:cNvSpPr/>
          <p:nvPr/>
        </p:nvSpPr>
        <p:spPr>
          <a:xfrm>
            <a:off x="17713049" y="614620"/>
            <a:ext cx="0" cy="3486527"/>
          </a:xfrm>
          <a:prstGeom prst="line">
            <a:avLst/>
          </a:prstGeom>
          <a:ln w="38100" cap="flat">
            <a:solidFill>
              <a:srgbClr val="FFFFFF"/>
            </a:solidFill>
            <a:prstDash val="solid"/>
            <a:headEnd type="none" w="sm" len="sm"/>
            <a:tailEnd type="none" w="sm" len="sm"/>
          </a:ln>
        </p:spPr>
        <p:txBody>
          <a:bodyPr/>
          <a:lstStyle/>
          <a:p>
            <a:endParaRPr lang="en-001"/>
          </a:p>
        </p:txBody>
      </p:sp>
      <p:sp>
        <p:nvSpPr>
          <p:cNvPr id="7" name="AutoShape 7"/>
          <p:cNvSpPr/>
          <p:nvPr/>
        </p:nvSpPr>
        <p:spPr>
          <a:xfrm>
            <a:off x="603740" y="6169392"/>
            <a:ext cx="0" cy="3486527"/>
          </a:xfrm>
          <a:prstGeom prst="line">
            <a:avLst/>
          </a:prstGeom>
          <a:ln w="38100" cap="flat">
            <a:solidFill>
              <a:srgbClr val="FFFFFF"/>
            </a:solidFill>
            <a:prstDash val="solid"/>
            <a:headEnd type="none" w="sm" len="sm"/>
            <a:tailEnd type="none" w="sm" len="sm"/>
          </a:ln>
        </p:spPr>
        <p:txBody>
          <a:bodyPr/>
          <a:lstStyle/>
          <a:p>
            <a:endParaRPr lang="en-001"/>
          </a:p>
        </p:txBody>
      </p:sp>
      <p:sp>
        <p:nvSpPr>
          <p:cNvPr id="8" name="AutoShape 8"/>
          <p:cNvSpPr/>
          <p:nvPr/>
        </p:nvSpPr>
        <p:spPr>
          <a:xfrm>
            <a:off x="584690" y="633670"/>
            <a:ext cx="0" cy="3486527"/>
          </a:xfrm>
          <a:prstGeom prst="line">
            <a:avLst/>
          </a:prstGeom>
          <a:ln w="38100" cap="flat">
            <a:solidFill>
              <a:srgbClr val="FFFFFF"/>
            </a:solidFill>
            <a:prstDash val="solid"/>
            <a:headEnd type="none" w="sm" len="sm"/>
            <a:tailEnd type="none" w="sm" len="sm"/>
          </a:ln>
        </p:spPr>
        <p:txBody>
          <a:bodyPr/>
          <a:lstStyle/>
          <a:p>
            <a:endParaRPr lang="en-001"/>
          </a:p>
        </p:txBody>
      </p:sp>
      <p:sp>
        <p:nvSpPr>
          <p:cNvPr id="9" name="AutoShape 9"/>
          <p:cNvSpPr/>
          <p:nvPr/>
        </p:nvSpPr>
        <p:spPr>
          <a:xfrm>
            <a:off x="17278350" y="1272838"/>
            <a:ext cx="0" cy="1503105"/>
          </a:xfrm>
          <a:prstGeom prst="line">
            <a:avLst/>
          </a:prstGeom>
          <a:ln w="38100" cap="flat">
            <a:solidFill>
              <a:srgbClr val="FFFFFF"/>
            </a:solidFill>
            <a:prstDash val="solid"/>
            <a:headEnd type="none" w="sm" len="sm"/>
            <a:tailEnd type="none" w="sm" len="sm"/>
          </a:ln>
        </p:spPr>
        <p:txBody>
          <a:bodyPr/>
          <a:lstStyle/>
          <a:p>
            <a:endParaRPr lang="en-001"/>
          </a:p>
        </p:txBody>
      </p:sp>
      <p:sp>
        <p:nvSpPr>
          <p:cNvPr id="10" name="AutoShape 10"/>
          <p:cNvSpPr/>
          <p:nvPr/>
        </p:nvSpPr>
        <p:spPr>
          <a:xfrm>
            <a:off x="1120484" y="1329988"/>
            <a:ext cx="0" cy="1503105"/>
          </a:xfrm>
          <a:prstGeom prst="line">
            <a:avLst/>
          </a:prstGeom>
          <a:ln w="38100" cap="flat">
            <a:solidFill>
              <a:srgbClr val="FFFFFF"/>
            </a:solidFill>
            <a:prstDash val="solid"/>
            <a:headEnd type="none" w="sm" len="sm"/>
            <a:tailEnd type="none" w="sm" len="sm"/>
          </a:ln>
        </p:spPr>
        <p:txBody>
          <a:bodyPr/>
          <a:lstStyle/>
          <a:p>
            <a:endParaRPr lang="en-001"/>
          </a:p>
        </p:txBody>
      </p:sp>
      <p:sp>
        <p:nvSpPr>
          <p:cNvPr id="11" name="AutoShape 11"/>
          <p:cNvSpPr/>
          <p:nvPr/>
        </p:nvSpPr>
        <p:spPr>
          <a:xfrm>
            <a:off x="1139534" y="7604585"/>
            <a:ext cx="0" cy="1503105"/>
          </a:xfrm>
          <a:prstGeom prst="line">
            <a:avLst/>
          </a:prstGeom>
          <a:ln w="38100" cap="flat">
            <a:solidFill>
              <a:srgbClr val="FFFFFF"/>
            </a:solidFill>
            <a:prstDash val="solid"/>
            <a:headEnd type="none" w="sm" len="sm"/>
            <a:tailEnd type="none" w="sm" len="sm"/>
          </a:ln>
        </p:spPr>
        <p:txBody>
          <a:bodyPr/>
          <a:lstStyle/>
          <a:p>
            <a:endParaRPr lang="en-001"/>
          </a:p>
        </p:txBody>
      </p:sp>
      <p:sp>
        <p:nvSpPr>
          <p:cNvPr id="12" name="AutoShape 12"/>
          <p:cNvSpPr/>
          <p:nvPr/>
        </p:nvSpPr>
        <p:spPr>
          <a:xfrm>
            <a:off x="15775245" y="1253788"/>
            <a:ext cx="1503105" cy="0"/>
          </a:xfrm>
          <a:prstGeom prst="line">
            <a:avLst/>
          </a:prstGeom>
          <a:ln w="38100" cap="flat">
            <a:solidFill>
              <a:srgbClr val="FFFFFF"/>
            </a:solidFill>
            <a:prstDash val="solid"/>
            <a:headEnd type="none" w="sm" len="sm"/>
            <a:tailEnd type="none" w="sm" len="sm"/>
          </a:ln>
        </p:spPr>
        <p:txBody>
          <a:bodyPr/>
          <a:lstStyle/>
          <a:p>
            <a:endParaRPr lang="en-001"/>
          </a:p>
        </p:txBody>
      </p:sp>
      <p:sp>
        <p:nvSpPr>
          <p:cNvPr id="13" name="AutoShape 13"/>
          <p:cNvSpPr/>
          <p:nvPr/>
        </p:nvSpPr>
        <p:spPr>
          <a:xfrm>
            <a:off x="1120484" y="1291888"/>
            <a:ext cx="1503105" cy="0"/>
          </a:xfrm>
          <a:prstGeom prst="line">
            <a:avLst/>
          </a:prstGeom>
          <a:ln w="38100" cap="flat">
            <a:solidFill>
              <a:srgbClr val="FFFFFF"/>
            </a:solidFill>
            <a:prstDash val="solid"/>
            <a:headEnd type="none" w="sm" len="sm"/>
            <a:tailEnd type="none" w="sm" len="sm"/>
          </a:ln>
        </p:spPr>
        <p:txBody>
          <a:bodyPr/>
          <a:lstStyle/>
          <a:p>
            <a:endParaRPr lang="en-001"/>
          </a:p>
        </p:txBody>
      </p:sp>
      <p:sp>
        <p:nvSpPr>
          <p:cNvPr id="14" name="AutoShape 14"/>
          <p:cNvSpPr/>
          <p:nvPr/>
        </p:nvSpPr>
        <p:spPr>
          <a:xfrm>
            <a:off x="1120484" y="9088640"/>
            <a:ext cx="1503105" cy="0"/>
          </a:xfrm>
          <a:prstGeom prst="line">
            <a:avLst/>
          </a:prstGeom>
          <a:ln w="38100" cap="flat">
            <a:solidFill>
              <a:srgbClr val="FFFFFF"/>
            </a:solidFill>
            <a:prstDash val="solid"/>
            <a:headEnd type="none" w="sm" len="sm"/>
            <a:tailEnd type="none" w="sm" len="sm"/>
          </a:ln>
        </p:spPr>
        <p:txBody>
          <a:bodyPr/>
          <a:lstStyle/>
          <a:p>
            <a:endParaRPr lang="en-001"/>
          </a:p>
        </p:txBody>
      </p:sp>
      <p:sp>
        <p:nvSpPr>
          <p:cNvPr id="15" name="Freeform 15"/>
          <p:cNvSpPr/>
          <p:nvPr/>
        </p:nvSpPr>
        <p:spPr>
          <a:xfrm>
            <a:off x="4884987" y="-191340"/>
            <a:ext cx="7984105" cy="5858337"/>
          </a:xfrm>
          <a:custGeom>
            <a:avLst/>
            <a:gdLst/>
            <a:ahLst/>
            <a:cxnLst/>
            <a:rect l="l" t="t" r="r" b="b"/>
            <a:pathLst>
              <a:path w="7984105" h="5858337">
                <a:moveTo>
                  <a:pt x="0" y="0"/>
                </a:moveTo>
                <a:lnTo>
                  <a:pt x="7984105" y="0"/>
                </a:lnTo>
                <a:lnTo>
                  <a:pt x="7984105" y="5858338"/>
                </a:lnTo>
                <a:lnTo>
                  <a:pt x="0" y="5858338"/>
                </a:lnTo>
                <a:lnTo>
                  <a:pt x="0" y="0"/>
                </a:lnTo>
                <a:close/>
              </a:path>
            </a:pathLst>
          </a:custGeom>
          <a:blipFill>
            <a:blip r:embed="rId3"/>
            <a:stretch>
              <a:fillRect/>
            </a:stretch>
          </a:blipFill>
        </p:spPr>
        <p:txBody>
          <a:bodyPr/>
          <a:lstStyle/>
          <a:p>
            <a:endParaRPr lang="en-001"/>
          </a:p>
        </p:txBody>
      </p:sp>
      <p:sp>
        <p:nvSpPr>
          <p:cNvPr id="16" name="TextBox 16"/>
          <p:cNvSpPr txBox="1"/>
          <p:nvPr/>
        </p:nvSpPr>
        <p:spPr>
          <a:xfrm>
            <a:off x="4528241" y="5012946"/>
            <a:ext cx="8697597" cy="787401"/>
          </a:xfrm>
          <a:prstGeom prst="rect">
            <a:avLst/>
          </a:prstGeom>
        </p:spPr>
        <p:txBody>
          <a:bodyPr lIns="0" tIns="0" rIns="0" bIns="0" rtlCol="0" anchor="t">
            <a:spAutoFit/>
          </a:bodyPr>
          <a:lstStyle/>
          <a:p>
            <a:pPr algn="ctr">
              <a:lnSpc>
                <a:spcPts val="5497"/>
              </a:lnSpc>
              <a:spcBef>
                <a:spcPct val="0"/>
              </a:spcBef>
            </a:pPr>
            <a:r>
              <a:rPr lang="en-US" sz="6872" b="1">
                <a:solidFill>
                  <a:srgbClr val="FFFFFF"/>
                </a:solidFill>
                <a:latin typeface="HK Modular"/>
                <a:ea typeface="HK Modular"/>
                <a:cs typeface="HK Modular"/>
                <a:sym typeface="HK Modular"/>
              </a:rPr>
              <a:t>NETDEFENDER</a:t>
            </a:r>
          </a:p>
        </p:txBody>
      </p:sp>
      <p:sp>
        <p:nvSpPr>
          <p:cNvPr id="17" name="TextBox 17"/>
          <p:cNvSpPr txBox="1"/>
          <p:nvPr/>
        </p:nvSpPr>
        <p:spPr>
          <a:xfrm>
            <a:off x="4983327" y="6315017"/>
            <a:ext cx="7787425" cy="706665"/>
          </a:xfrm>
          <a:prstGeom prst="rect">
            <a:avLst/>
          </a:prstGeom>
        </p:spPr>
        <p:txBody>
          <a:bodyPr lIns="0" tIns="0" rIns="0" bIns="0" rtlCol="0" anchor="t">
            <a:spAutoFit/>
          </a:bodyPr>
          <a:lstStyle/>
          <a:p>
            <a:pPr algn="ctr">
              <a:lnSpc>
                <a:spcPts val="4922"/>
              </a:lnSpc>
              <a:spcBef>
                <a:spcPct val="0"/>
              </a:spcBef>
            </a:pPr>
            <a:r>
              <a:rPr lang="en-US" sz="6152" b="1">
                <a:solidFill>
                  <a:srgbClr val="FFFFFF"/>
                </a:solidFill>
                <a:latin typeface="HK Modular"/>
                <a:ea typeface="HK Modular"/>
                <a:cs typeface="HK Modular"/>
                <a:sym typeface="HK Modular"/>
              </a:rPr>
              <a:t>TOOLKIT</a:t>
            </a:r>
          </a:p>
        </p:txBody>
      </p:sp>
      <p:sp>
        <p:nvSpPr>
          <p:cNvPr id="18" name="TextBox 18"/>
          <p:cNvSpPr txBox="1"/>
          <p:nvPr/>
        </p:nvSpPr>
        <p:spPr>
          <a:xfrm>
            <a:off x="896287" y="7393157"/>
            <a:ext cx="15961505" cy="316723"/>
          </a:xfrm>
          <a:prstGeom prst="rect">
            <a:avLst/>
          </a:prstGeom>
        </p:spPr>
        <p:txBody>
          <a:bodyPr lIns="0" tIns="0" rIns="0" bIns="0" rtlCol="0" anchor="t">
            <a:spAutoFit/>
          </a:bodyPr>
          <a:lstStyle/>
          <a:p>
            <a:pPr algn="ctr">
              <a:lnSpc>
                <a:spcPts val="2137"/>
              </a:lnSpc>
              <a:spcBef>
                <a:spcPct val="0"/>
              </a:spcBef>
            </a:pPr>
            <a:r>
              <a:rPr lang="en-US" sz="2672">
                <a:solidFill>
                  <a:srgbClr val="FFFFFF"/>
                </a:solidFill>
                <a:latin typeface="Arimo"/>
                <a:ea typeface="Arimo"/>
                <a:cs typeface="Arimo"/>
                <a:sym typeface="Arimo"/>
              </a:rPr>
              <a:t>A CLOUD BASED CYBER SECURITY AND MONITORING TOOL</a:t>
            </a:r>
          </a:p>
        </p:txBody>
      </p:sp>
      <p:sp>
        <p:nvSpPr>
          <p:cNvPr id="19" name="TextBox 19"/>
          <p:cNvSpPr txBox="1"/>
          <p:nvPr/>
        </p:nvSpPr>
        <p:spPr>
          <a:xfrm>
            <a:off x="16052966" y="8736107"/>
            <a:ext cx="2412669" cy="2163475"/>
          </a:xfrm>
          <a:prstGeom prst="rect">
            <a:avLst/>
          </a:prstGeom>
        </p:spPr>
        <p:txBody>
          <a:bodyPr lIns="0" tIns="0" rIns="0" bIns="0" rtlCol="0" anchor="t">
            <a:spAutoFit/>
          </a:bodyPr>
          <a:lstStyle/>
          <a:p>
            <a:pPr algn="ctr">
              <a:lnSpc>
                <a:spcPts val="15597"/>
              </a:lnSpc>
            </a:pPr>
            <a:r>
              <a:rPr lang="en-US" sz="16593" b="1" spc="-813">
                <a:solidFill>
                  <a:srgbClr val="EFEFEF"/>
                </a:solidFill>
                <a:latin typeface="Arimo Bold"/>
                <a:ea typeface="Arimo Bold"/>
                <a:cs typeface="Arimo Bold"/>
                <a:sym typeface="Arimo Bold"/>
              </a:rPr>
              <a:t>01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4111239">
            <a:off x="-3396437" y="8125963"/>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sp>
        <p:nvSpPr>
          <p:cNvPr id="5" name="TextBox 5"/>
          <p:cNvSpPr txBox="1"/>
          <p:nvPr/>
        </p:nvSpPr>
        <p:spPr>
          <a:xfrm>
            <a:off x="6903720" y="9353551"/>
            <a:ext cx="4480560" cy="456792"/>
          </a:xfrm>
          <a:prstGeom prst="rect">
            <a:avLst/>
          </a:prstGeom>
        </p:spPr>
        <p:txBody>
          <a:bodyPr wrap="square" lIns="0" tIns="0" rIns="0" bIns="0" rtlCol="0" anchor="t">
            <a:spAutoFit/>
          </a:bodyPr>
          <a:lstStyle/>
          <a:p>
            <a:pPr marL="302258" lvl="1" algn="ctr">
              <a:lnSpc>
                <a:spcPts val="3919"/>
              </a:lnSpc>
              <a:spcBef>
                <a:spcPct val="0"/>
              </a:spcBef>
            </a:pPr>
            <a:r>
              <a:rPr lang="en-US" sz="2799" b="1" dirty="0">
                <a:solidFill>
                  <a:srgbClr val="E9E9E9"/>
                </a:solidFill>
                <a:latin typeface="Arimo Bold"/>
                <a:ea typeface="Arimo Bold"/>
                <a:cs typeface="Arimo Bold"/>
                <a:sym typeface="Arimo Bold"/>
              </a:rPr>
              <a:t>Fig.-1 Home Page</a:t>
            </a:r>
          </a:p>
        </p:txBody>
      </p:sp>
      <p:grpSp>
        <p:nvGrpSpPr>
          <p:cNvPr id="9" name="Group 3">
            <a:extLst>
              <a:ext uri="{FF2B5EF4-FFF2-40B4-BE49-F238E27FC236}">
                <a16:creationId xmlns:a16="http://schemas.microsoft.com/office/drawing/2014/main" id="{1C12F0A0-70AA-4EF5-F2EE-158487956EEA}"/>
              </a:ext>
            </a:extLst>
          </p:cNvPr>
          <p:cNvGrpSpPr/>
          <p:nvPr/>
        </p:nvGrpSpPr>
        <p:grpSpPr>
          <a:xfrm>
            <a:off x="1" y="489294"/>
            <a:ext cx="5029200" cy="1270833"/>
            <a:chOff x="0" y="0"/>
            <a:chExt cx="1702026" cy="334705"/>
          </a:xfrm>
        </p:grpSpPr>
        <p:sp>
          <p:nvSpPr>
            <p:cNvPr id="10" name="Freeform 4">
              <a:extLst>
                <a:ext uri="{FF2B5EF4-FFF2-40B4-BE49-F238E27FC236}">
                  <a16:creationId xmlns:a16="http://schemas.microsoft.com/office/drawing/2014/main" id="{313D3F9E-CBC5-E795-A030-0836D467F3D1}"/>
                </a:ext>
              </a:extLst>
            </p:cNvPr>
            <p:cNvSpPr/>
            <p:nvPr/>
          </p:nvSpPr>
          <p:spPr>
            <a:xfrm>
              <a:off x="0" y="0"/>
              <a:ext cx="1702026" cy="334705"/>
            </a:xfrm>
            <a:custGeom>
              <a:avLst/>
              <a:gdLst/>
              <a:ahLst/>
              <a:cxnLst/>
              <a:rect l="l" t="t" r="r" b="b"/>
              <a:pathLst>
                <a:path w="1702026" h="334705">
                  <a:moveTo>
                    <a:pt x="1498826" y="0"/>
                  </a:moveTo>
                  <a:lnTo>
                    <a:pt x="0" y="0"/>
                  </a:lnTo>
                  <a:lnTo>
                    <a:pt x="0" y="334705"/>
                  </a:lnTo>
                  <a:lnTo>
                    <a:pt x="1498826" y="334705"/>
                  </a:lnTo>
                  <a:lnTo>
                    <a:pt x="1702026" y="167352"/>
                  </a:lnTo>
                  <a:lnTo>
                    <a:pt x="1498826" y="0"/>
                  </a:lnTo>
                  <a:close/>
                </a:path>
              </a:pathLst>
            </a:custGeom>
            <a:solidFill>
              <a:srgbClr val="DD9904"/>
            </a:solidFill>
          </p:spPr>
          <p:txBody>
            <a:bodyPr/>
            <a:lstStyle/>
            <a:p>
              <a:endParaRPr lang="en-001"/>
            </a:p>
          </p:txBody>
        </p:sp>
        <p:sp>
          <p:nvSpPr>
            <p:cNvPr id="11" name="TextBox 5">
              <a:extLst>
                <a:ext uri="{FF2B5EF4-FFF2-40B4-BE49-F238E27FC236}">
                  <a16:creationId xmlns:a16="http://schemas.microsoft.com/office/drawing/2014/main" id="{F82C690D-5AF6-CAA1-5EF7-C36EC7ECB6CC}"/>
                </a:ext>
              </a:extLst>
            </p:cNvPr>
            <p:cNvSpPr txBox="1"/>
            <p:nvPr/>
          </p:nvSpPr>
          <p:spPr>
            <a:xfrm>
              <a:off x="0" y="-66675"/>
              <a:ext cx="1587726" cy="401380"/>
            </a:xfrm>
            <a:prstGeom prst="rect">
              <a:avLst/>
            </a:prstGeom>
          </p:spPr>
          <p:txBody>
            <a:bodyPr lIns="50800" tIns="50800" rIns="50800" bIns="50800" rtlCol="0" anchor="ctr"/>
            <a:lstStyle/>
            <a:p>
              <a:pPr algn="ctr">
                <a:lnSpc>
                  <a:spcPts val="3639"/>
                </a:lnSpc>
              </a:pPr>
              <a:endParaRPr/>
            </a:p>
          </p:txBody>
        </p:sp>
      </p:grpSp>
      <p:sp>
        <p:nvSpPr>
          <p:cNvPr id="12" name="TextBox 6">
            <a:extLst>
              <a:ext uri="{FF2B5EF4-FFF2-40B4-BE49-F238E27FC236}">
                <a16:creationId xmlns:a16="http://schemas.microsoft.com/office/drawing/2014/main" id="{B49091B8-28E0-5FEA-3E85-413CDB4AB55B}"/>
              </a:ext>
            </a:extLst>
          </p:cNvPr>
          <p:cNvSpPr txBox="1"/>
          <p:nvPr/>
        </p:nvSpPr>
        <p:spPr>
          <a:xfrm>
            <a:off x="-1290509" y="885221"/>
            <a:ext cx="7272481" cy="478977"/>
          </a:xfrm>
          <a:prstGeom prst="rect">
            <a:avLst/>
          </a:prstGeom>
        </p:spPr>
        <p:txBody>
          <a:bodyPr lIns="0" tIns="0" rIns="0" bIns="0" rtlCol="0" anchor="t">
            <a:spAutoFit/>
          </a:bodyPr>
          <a:lstStyle/>
          <a:p>
            <a:pPr algn="ctr">
              <a:lnSpc>
                <a:spcPts val="4060"/>
              </a:lnSpc>
            </a:pPr>
            <a:r>
              <a:rPr lang="en-US" sz="2900" b="1" dirty="0">
                <a:solidFill>
                  <a:srgbClr val="FFFFFF"/>
                </a:solidFill>
                <a:latin typeface="Arimo Bold"/>
                <a:ea typeface="Arimo Bold"/>
                <a:cs typeface="Arimo Bold"/>
                <a:sym typeface="Arimo Bold"/>
              </a:rPr>
              <a:t>IMAGES </a:t>
            </a:r>
          </a:p>
        </p:txBody>
      </p:sp>
      <p:sp>
        <p:nvSpPr>
          <p:cNvPr id="14" name="TextBox 13">
            <a:extLst>
              <a:ext uri="{FF2B5EF4-FFF2-40B4-BE49-F238E27FC236}">
                <a16:creationId xmlns:a16="http://schemas.microsoft.com/office/drawing/2014/main" id="{1BEB3D78-9822-0E66-461F-25A81910A9CA}"/>
              </a:ext>
            </a:extLst>
          </p:cNvPr>
          <p:cNvSpPr txBox="1"/>
          <p:nvPr/>
        </p:nvSpPr>
        <p:spPr>
          <a:xfrm>
            <a:off x="16154400" y="8266202"/>
            <a:ext cx="1150620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19</a:t>
            </a:r>
            <a:endParaRPr lang="en-IN" sz="16500" dirty="0"/>
          </a:p>
        </p:txBody>
      </p:sp>
      <p:pic>
        <p:nvPicPr>
          <p:cNvPr id="6" name="Picture 5">
            <a:extLst>
              <a:ext uri="{FF2B5EF4-FFF2-40B4-BE49-F238E27FC236}">
                <a16:creationId xmlns:a16="http://schemas.microsoft.com/office/drawing/2014/main" id="{A62E3003-E6C3-8C36-3C75-A5C077C49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1779832"/>
            <a:ext cx="13209633" cy="743041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4111239">
            <a:off x="-3396437" y="8125963"/>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sp>
        <p:nvSpPr>
          <p:cNvPr id="5" name="TextBox 5"/>
          <p:cNvSpPr txBox="1"/>
          <p:nvPr/>
        </p:nvSpPr>
        <p:spPr>
          <a:xfrm>
            <a:off x="6878490" y="9154205"/>
            <a:ext cx="5569144" cy="456792"/>
          </a:xfrm>
          <a:prstGeom prst="rect">
            <a:avLst/>
          </a:prstGeom>
        </p:spPr>
        <p:txBody>
          <a:bodyPr lIns="0" tIns="0" rIns="0" bIns="0" rtlCol="0" anchor="t">
            <a:spAutoFit/>
          </a:bodyPr>
          <a:lstStyle/>
          <a:p>
            <a:pPr algn="ctr">
              <a:lnSpc>
                <a:spcPts val="3919"/>
              </a:lnSpc>
              <a:spcBef>
                <a:spcPct val="0"/>
              </a:spcBef>
            </a:pPr>
            <a:r>
              <a:rPr lang="en-US" sz="2799" b="1" dirty="0">
                <a:solidFill>
                  <a:srgbClr val="E9E9E9"/>
                </a:solidFill>
                <a:latin typeface="Arimo Bold"/>
                <a:ea typeface="Arimo Bold"/>
                <a:cs typeface="Arimo Bold"/>
                <a:sym typeface="Arimo Bold"/>
              </a:rPr>
              <a:t>Fig.-2  IP </a:t>
            </a:r>
            <a:r>
              <a:rPr lang="en-US" sz="2799" b="1" dirty="0" err="1">
                <a:solidFill>
                  <a:srgbClr val="E9E9E9"/>
                </a:solidFill>
                <a:latin typeface="Arimo Bold"/>
                <a:ea typeface="Arimo Bold"/>
                <a:cs typeface="Arimo Bold"/>
                <a:sym typeface="Arimo Bold"/>
              </a:rPr>
              <a:t>Visualisation</a:t>
            </a:r>
            <a:r>
              <a:rPr lang="en-US" sz="2799" b="1" dirty="0">
                <a:solidFill>
                  <a:srgbClr val="E9E9E9"/>
                </a:solidFill>
                <a:latin typeface="Arimo Bold"/>
                <a:ea typeface="Arimo Bold"/>
                <a:cs typeface="Arimo Bold"/>
                <a:sym typeface="Arimo Bold"/>
              </a:rPr>
              <a:t> Tool</a:t>
            </a:r>
          </a:p>
        </p:txBody>
      </p:sp>
      <p:sp>
        <p:nvSpPr>
          <p:cNvPr id="7" name="TextBox 6">
            <a:extLst>
              <a:ext uri="{FF2B5EF4-FFF2-40B4-BE49-F238E27FC236}">
                <a16:creationId xmlns:a16="http://schemas.microsoft.com/office/drawing/2014/main" id="{295AE6C6-D7B4-61D9-EE66-B01285F593EA}"/>
              </a:ext>
            </a:extLst>
          </p:cNvPr>
          <p:cNvSpPr txBox="1"/>
          <p:nvPr/>
        </p:nvSpPr>
        <p:spPr>
          <a:xfrm>
            <a:off x="16078200" y="8295252"/>
            <a:ext cx="1150620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20</a:t>
            </a:r>
            <a:endParaRPr lang="en-IN" sz="16500" dirty="0"/>
          </a:p>
        </p:txBody>
      </p:sp>
      <p:pic>
        <p:nvPicPr>
          <p:cNvPr id="6" name="Picture 5" descr="A screenshot of a computer screen">
            <a:extLst>
              <a:ext uri="{FF2B5EF4-FFF2-40B4-BE49-F238E27FC236}">
                <a16:creationId xmlns:a16="http://schemas.microsoft.com/office/drawing/2014/main" id="{E7164AEF-DD93-1485-B1B7-D0C5DA5AF0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952500"/>
            <a:ext cx="13944600" cy="78438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4111239">
            <a:off x="-3396437" y="8125963"/>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sp>
        <p:nvSpPr>
          <p:cNvPr id="5" name="TextBox 5"/>
          <p:cNvSpPr txBox="1"/>
          <p:nvPr/>
        </p:nvSpPr>
        <p:spPr>
          <a:xfrm>
            <a:off x="6778528" y="9334500"/>
            <a:ext cx="5569144" cy="456792"/>
          </a:xfrm>
          <a:prstGeom prst="rect">
            <a:avLst/>
          </a:prstGeom>
        </p:spPr>
        <p:txBody>
          <a:bodyPr lIns="0" tIns="0" rIns="0" bIns="0" rtlCol="0" anchor="t">
            <a:spAutoFit/>
          </a:bodyPr>
          <a:lstStyle/>
          <a:p>
            <a:pPr algn="ctr">
              <a:lnSpc>
                <a:spcPts val="3919"/>
              </a:lnSpc>
              <a:spcBef>
                <a:spcPct val="0"/>
              </a:spcBef>
            </a:pPr>
            <a:r>
              <a:rPr lang="en-US" sz="2799" b="1" dirty="0">
                <a:solidFill>
                  <a:srgbClr val="E9E9E9"/>
                </a:solidFill>
                <a:latin typeface="Arimo Bold"/>
                <a:ea typeface="Arimo Bold"/>
                <a:cs typeface="Arimo Bold"/>
                <a:sym typeface="Arimo Bold"/>
              </a:rPr>
              <a:t>Fig.-3  Password Generator Tool</a:t>
            </a:r>
          </a:p>
        </p:txBody>
      </p:sp>
      <p:sp>
        <p:nvSpPr>
          <p:cNvPr id="7" name="TextBox 6">
            <a:extLst>
              <a:ext uri="{FF2B5EF4-FFF2-40B4-BE49-F238E27FC236}">
                <a16:creationId xmlns:a16="http://schemas.microsoft.com/office/drawing/2014/main" id="{C947ECAE-AD40-040A-6782-20EBE56A2B7C}"/>
              </a:ext>
            </a:extLst>
          </p:cNvPr>
          <p:cNvSpPr txBox="1"/>
          <p:nvPr/>
        </p:nvSpPr>
        <p:spPr>
          <a:xfrm>
            <a:off x="16306800" y="8379410"/>
            <a:ext cx="11506200" cy="2631490"/>
          </a:xfrm>
          <a:prstGeom prst="rect">
            <a:avLst/>
          </a:prstGeom>
          <a:noFill/>
        </p:spPr>
        <p:txBody>
          <a:bodyPr wrap="square">
            <a:spAutoFit/>
          </a:bodyPr>
          <a:lstStyle/>
          <a:p>
            <a:r>
              <a:rPr lang="en-US" sz="16000" b="1" spc="-813" dirty="0">
                <a:solidFill>
                  <a:srgbClr val="EFEFEF"/>
                </a:solidFill>
                <a:latin typeface="Arimo Bold"/>
                <a:ea typeface="Arimo Bold"/>
                <a:cs typeface="Arimo Bold"/>
                <a:sym typeface="Arimo Bold"/>
              </a:rPr>
              <a:t>21</a:t>
            </a:r>
            <a:endParaRPr lang="en-IN" sz="16000" dirty="0"/>
          </a:p>
        </p:txBody>
      </p:sp>
      <p:pic>
        <p:nvPicPr>
          <p:cNvPr id="6" name="Picture 5" descr="A screenshot of a computer&#10;&#10;Description automatically generated">
            <a:extLst>
              <a:ext uri="{FF2B5EF4-FFF2-40B4-BE49-F238E27FC236}">
                <a16:creationId xmlns:a16="http://schemas.microsoft.com/office/drawing/2014/main" id="{576F843A-D363-7C46-ABBA-3A680477D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626" y="1095375"/>
            <a:ext cx="14393333" cy="80962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4111239">
            <a:off x="-3396437" y="8125963"/>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sp>
        <p:nvSpPr>
          <p:cNvPr id="3" name="Freeform 3"/>
          <p:cNvSpPr/>
          <p:nvPr/>
        </p:nvSpPr>
        <p:spPr>
          <a:xfrm>
            <a:off x="2133600" y="1399270"/>
            <a:ext cx="14858999" cy="7488460"/>
          </a:xfrm>
          <a:custGeom>
            <a:avLst/>
            <a:gdLst/>
            <a:ahLst/>
            <a:cxnLst/>
            <a:rect l="l" t="t" r="r" b="b"/>
            <a:pathLst>
              <a:path w="13312818" h="7488460">
                <a:moveTo>
                  <a:pt x="0" y="0"/>
                </a:moveTo>
                <a:lnTo>
                  <a:pt x="13312818" y="0"/>
                </a:lnTo>
                <a:lnTo>
                  <a:pt x="13312818" y="7488460"/>
                </a:lnTo>
                <a:lnTo>
                  <a:pt x="0" y="7488460"/>
                </a:lnTo>
                <a:lnTo>
                  <a:pt x="0" y="0"/>
                </a:lnTo>
                <a:close/>
              </a:path>
            </a:pathLst>
          </a:custGeom>
          <a:blipFill>
            <a:blip r:embed="rId3"/>
            <a:stretch>
              <a:fillRect l="-60" r="-60"/>
            </a:stretch>
          </a:blipFill>
        </p:spPr>
        <p:txBody>
          <a:bodyPr/>
          <a:lstStyle/>
          <a:p>
            <a:endParaRPr lang="en-001"/>
          </a:p>
        </p:txBody>
      </p:sp>
      <p:sp>
        <p:nvSpPr>
          <p:cNvPr id="5" name="TextBox 5"/>
          <p:cNvSpPr txBox="1"/>
          <p:nvPr/>
        </p:nvSpPr>
        <p:spPr>
          <a:xfrm>
            <a:off x="6629400" y="9182100"/>
            <a:ext cx="5569144" cy="456792"/>
          </a:xfrm>
          <a:prstGeom prst="rect">
            <a:avLst/>
          </a:prstGeom>
        </p:spPr>
        <p:txBody>
          <a:bodyPr lIns="0" tIns="0" rIns="0" bIns="0" rtlCol="0" anchor="t">
            <a:spAutoFit/>
          </a:bodyPr>
          <a:lstStyle/>
          <a:p>
            <a:pPr algn="ctr">
              <a:lnSpc>
                <a:spcPts val="3919"/>
              </a:lnSpc>
              <a:spcBef>
                <a:spcPct val="0"/>
              </a:spcBef>
            </a:pPr>
            <a:r>
              <a:rPr lang="en-US" sz="2799" b="1" dirty="0">
                <a:solidFill>
                  <a:srgbClr val="E9E9E9"/>
                </a:solidFill>
                <a:latin typeface="Arimo Bold"/>
                <a:ea typeface="Arimo Bold"/>
                <a:cs typeface="Arimo Bold"/>
                <a:sym typeface="Arimo Bold"/>
              </a:rPr>
              <a:t>Fig.-4  Nmap Scanner Tool</a:t>
            </a:r>
          </a:p>
        </p:txBody>
      </p:sp>
      <p:sp>
        <p:nvSpPr>
          <p:cNvPr id="7" name="TextBox 6">
            <a:extLst>
              <a:ext uri="{FF2B5EF4-FFF2-40B4-BE49-F238E27FC236}">
                <a16:creationId xmlns:a16="http://schemas.microsoft.com/office/drawing/2014/main" id="{68A74AA3-4CDE-C23F-42DF-33A3763CF151}"/>
              </a:ext>
            </a:extLst>
          </p:cNvPr>
          <p:cNvSpPr txBox="1"/>
          <p:nvPr/>
        </p:nvSpPr>
        <p:spPr>
          <a:xfrm>
            <a:off x="16151772" y="8323147"/>
            <a:ext cx="1150620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22</a:t>
            </a:r>
            <a:endParaRPr lang="en-IN" sz="16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4111239">
            <a:off x="-3396437" y="8125963"/>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sp>
        <p:nvSpPr>
          <p:cNvPr id="3" name="TextBox 3"/>
          <p:cNvSpPr txBox="1"/>
          <p:nvPr/>
        </p:nvSpPr>
        <p:spPr>
          <a:xfrm>
            <a:off x="561925" y="632718"/>
            <a:ext cx="17164150" cy="395982"/>
          </a:xfrm>
          <a:prstGeom prst="rect">
            <a:avLst/>
          </a:prstGeom>
        </p:spPr>
        <p:txBody>
          <a:bodyPr lIns="0" tIns="0" rIns="0" bIns="0" rtlCol="0" anchor="t">
            <a:spAutoFit/>
          </a:bodyPr>
          <a:lstStyle/>
          <a:p>
            <a:pPr algn="l">
              <a:lnSpc>
                <a:spcPts val="2985"/>
              </a:lnSpc>
            </a:pPr>
            <a:r>
              <a:rPr lang="en-US" sz="2898" spc="81">
                <a:solidFill>
                  <a:srgbClr val="E9E9E9"/>
                </a:solidFill>
                <a:latin typeface="HK Modular"/>
                <a:ea typeface="HK Modular"/>
                <a:cs typeface="HK Modular"/>
                <a:sym typeface="HK Modular"/>
              </a:rPr>
              <a:t>CONCLUSION AND FUTURE WORK</a:t>
            </a:r>
          </a:p>
        </p:txBody>
      </p:sp>
      <p:sp>
        <p:nvSpPr>
          <p:cNvPr id="4" name="TextBox 4"/>
          <p:cNvSpPr txBox="1"/>
          <p:nvPr/>
        </p:nvSpPr>
        <p:spPr>
          <a:xfrm>
            <a:off x="552400" y="1971533"/>
            <a:ext cx="15745031" cy="8181727"/>
          </a:xfrm>
          <a:prstGeom prst="rect">
            <a:avLst/>
          </a:prstGeom>
        </p:spPr>
        <p:txBody>
          <a:bodyPr lIns="0" tIns="0" rIns="0" bIns="0" rtlCol="0" anchor="t">
            <a:spAutoFit/>
          </a:bodyPr>
          <a:lstStyle/>
          <a:p>
            <a:pPr algn="l">
              <a:lnSpc>
                <a:spcPts val="2756"/>
              </a:lnSpc>
              <a:spcBef>
                <a:spcPct val="0"/>
              </a:spcBef>
            </a:pPr>
            <a:r>
              <a:rPr lang="en-US" sz="2676" b="1" u="sng" spc="74" dirty="0">
                <a:solidFill>
                  <a:srgbClr val="E9E9E9"/>
                </a:solidFill>
                <a:latin typeface="Arimo Bold"/>
                <a:ea typeface="Arimo Bold"/>
                <a:cs typeface="Arimo Bold"/>
                <a:sym typeface="Arimo Bold"/>
              </a:rPr>
              <a:t>Conclusion</a:t>
            </a:r>
          </a:p>
          <a:p>
            <a:pPr algn="l">
              <a:lnSpc>
                <a:spcPts val="2756"/>
              </a:lnSpc>
              <a:spcBef>
                <a:spcPct val="0"/>
              </a:spcBef>
            </a:pPr>
            <a:endParaRPr lang="en-US" sz="2676" b="1" u="sng" spc="74" dirty="0">
              <a:solidFill>
                <a:srgbClr val="E9E9E9"/>
              </a:solidFill>
              <a:latin typeface="Arimo Bold"/>
              <a:ea typeface="Arimo Bold"/>
              <a:cs typeface="Arimo Bold"/>
              <a:sym typeface="Arimo Bold"/>
            </a:endParaRPr>
          </a:p>
          <a:p>
            <a:pPr marL="577797" lvl="1" indent="-288898" algn="l">
              <a:lnSpc>
                <a:spcPts val="3746"/>
              </a:lnSpc>
              <a:buFont typeface="Arial"/>
              <a:buChar char="•"/>
            </a:pPr>
            <a:r>
              <a:rPr lang="en-US" sz="2676" spc="74" dirty="0">
                <a:solidFill>
                  <a:srgbClr val="E9E9E9"/>
                </a:solidFill>
                <a:latin typeface="Arimo"/>
                <a:ea typeface="Arimo"/>
                <a:cs typeface="Arimo"/>
                <a:sym typeface="Arimo"/>
              </a:rPr>
              <a:t>The NetDefender Toolkit provides an integrated, user-friendly solution for IP visualization, secure password generation, and network scanning.</a:t>
            </a:r>
          </a:p>
          <a:p>
            <a:pPr marL="577797" lvl="1" indent="-288898" algn="l">
              <a:lnSpc>
                <a:spcPts val="3746"/>
              </a:lnSpc>
              <a:buFont typeface="Arial"/>
              <a:buChar char="•"/>
            </a:pPr>
            <a:r>
              <a:rPr lang="en-US" sz="2676" spc="74" dirty="0">
                <a:solidFill>
                  <a:srgbClr val="E9E9E9"/>
                </a:solidFill>
                <a:latin typeface="Arimo"/>
                <a:ea typeface="Arimo"/>
                <a:cs typeface="Arimo"/>
                <a:sym typeface="Arimo"/>
              </a:rPr>
              <a:t>Combines simplicity and advanced functionality, making cybersecurity tools accessible to both beginners and experts.</a:t>
            </a:r>
          </a:p>
          <a:p>
            <a:pPr marL="577797" lvl="1" indent="-288898" algn="l">
              <a:lnSpc>
                <a:spcPts val="3746"/>
              </a:lnSpc>
              <a:buFont typeface="Arial"/>
              <a:buChar char="•"/>
            </a:pPr>
            <a:r>
              <a:rPr lang="en-US" sz="2676" spc="74" dirty="0">
                <a:solidFill>
                  <a:srgbClr val="E9E9E9"/>
                </a:solidFill>
                <a:latin typeface="Arimo"/>
                <a:ea typeface="Arimo"/>
                <a:cs typeface="Arimo"/>
                <a:sym typeface="Arimo"/>
              </a:rPr>
              <a:t>Ensures proactive threat detection, improved security posture, and effective incident management.</a:t>
            </a:r>
          </a:p>
          <a:p>
            <a:pPr algn="l">
              <a:lnSpc>
                <a:spcPts val="2756"/>
              </a:lnSpc>
              <a:spcBef>
                <a:spcPct val="0"/>
              </a:spcBef>
            </a:pPr>
            <a:endParaRPr lang="en-US" sz="2676" spc="74" dirty="0">
              <a:solidFill>
                <a:srgbClr val="E9E9E9"/>
              </a:solidFill>
              <a:latin typeface="Arimo"/>
              <a:ea typeface="Arimo"/>
              <a:cs typeface="Arimo"/>
              <a:sym typeface="Arimo"/>
            </a:endParaRPr>
          </a:p>
          <a:p>
            <a:pPr algn="l">
              <a:lnSpc>
                <a:spcPts val="2997"/>
              </a:lnSpc>
            </a:pPr>
            <a:r>
              <a:rPr lang="en-US" sz="2676" b="1" u="sng" spc="74" dirty="0">
                <a:solidFill>
                  <a:srgbClr val="E9E9E9"/>
                </a:solidFill>
                <a:latin typeface="Arimo Bold"/>
                <a:ea typeface="Arimo Bold"/>
                <a:cs typeface="Arimo Bold"/>
                <a:sym typeface="Arimo Bold"/>
              </a:rPr>
              <a:t>Future Work</a:t>
            </a:r>
          </a:p>
          <a:p>
            <a:pPr algn="l">
              <a:lnSpc>
                <a:spcPts val="2756"/>
              </a:lnSpc>
              <a:spcBef>
                <a:spcPct val="0"/>
              </a:spcBef>
            </a:pPr>
            <a:endParaRPr lang="en-US" sz="2676" b="1" u="sng" spc="74" dirty="0">
              <a:solidFill>
                <a:srgbClr val="E9E9E9"/>
              </a:solidFill>
              <a:latin typeface="Arimo Bold"/>
              <a:ea typeface="Arimo Bold"/>
              <a:cs typeface="Arimo Bold"/>
              <a:sym typeface="Arimo Bold"/>
            </a:endParaRPr>
          </a:p>
          <a:p>
            <a:pPr marL="577797" lvl="1" indent="-288898" algn="l">
              <a:lnSpc>
                <a:spcPts val="4067"/>
              </a:lnSpc>
              <a:buFont typeface="Arial"/>
              <a:buChar char="•"/>
            </a:pPr>
            <a:r>
              <a:rPr lang="en-US" sz="2676" b="1" spc="74" dirty="0">
                <a:solidFill>
                  <a:srgbClr val="E9E9E9"/>
                </a:solidFill>
                <a:latin typeface="Arimo Bold"/>
                <a:ea typeface="Arimo Bold"/>
                <a:cs typeface="Arimo Bold"/>
                <a:sym typeface="Arimo Bold"/>
              </a:rPr>
              <a:t>Cloud Deployment:</a:t>
            </a:r>
            <a:r>
              <a:rPr lang="en-US" sz="2676" spc="74" dirty="0">
                <a:solidFill>
                  <a:srgbClr val="E9E9E9"/>
                </a:solidFill>
                <a:latin typeface="Arimo"/>
                <a:ea typeface="Arimo"/>
                <a:cs typeface="Arimo"/>
                <a:sym typeface="Arimo"/>
              </a:rPr>
              <a:t> Host the toolkit on the cloud for enhanced scalability and global accessibility.</a:t>
            </a:r>
          </a:p>
          <a:p>
            <a:pPr marL="577797" lvl="1" indent="-288898" algn="l">
              <a:lnSpc>
                <a:spcPts val="4067"/>
              </a:lnSpc>
              <a:buFont typeface="Arial"/>
              <a:buChar char="•"/>
            </a:pPr>
            <a:r>
              <a:rPr lang="en-US" sz="2676" b="1" spc="74" dirty="0">
                <a:solidFill>
                  <a:srgbClr val="E9E9E9"/>
                </a:solidFill>
                <a:latin typeface="Arimo Bold"/>
                <a:ea typeface="Arimo Bold"/>
                <a:cs typeface="Arimo Bold"/>
                <a:sym typeface="Arimo Bold"/>
              </a:rPr>
              <a:t>AI Integration:</a:t>
            </a:r>
            <a:r>
              <a:rPr lang="en-US" sz="2676" spc="74" dirty="0">
                <a:solidFill>
                  <a:srgbClr val="E9E9E9"/>
                </a:solidFill>
                <a:latin typeface="Arimo"/>
                <a:ea typeface="Arimo"/>
                <a:cs typeface="Arimo"/>
                <a:sym typeface="Arimo"/>
              </a:rPr>
              <a:t> Implement AI algorithms for anomaly detection and predictive threat analysis.</a:t>
            </a:r>
          </a:p>
          <a:p>
            <a:pPr marL="577797" lvl="1" indent="-288898" algn="l">
              <a:lnSpc>
                <a:spcPts val="4067"/>
              </a:lnSpc>
              <a:buFont typeface="Arial"/>
              <a:buChar char="•"/>
            </a:pPr>
            <a:r>
              <a:rPr lang="en-US" sz="2676" b="1" spc="74" dirty="0">
                <a:solidFill>
                  <a:srgbClr val="E9E9E9"/>
                </a:solidFill>
                <a:latin typeface="Arimo Bold"/>
                <a:ea typeface="Arimo Bold"/>
                <a:cs typeface="Arimo Bold"/>
                <a:sym typeface="Arimo Bold"/>
              </a:rPr>
              <a:t>Real-Time Collaboration:</a:t>
            </a:r>
            <a:r>
              <a:rPr lang="en-US" sz="2676" spc="74" dirty="0">
                <a:solidFill>
                  <a:srgbClr val="E9E9E9"/>
                </a:solidFill>
                <a:latin typeface="Arimo"/>
                <a:ea typeface="Arimo"/>
                <a:cs typeface="Arimo"/>
                <a:sym typeface="Arimo"/>
              </a:rPr>
              <a:t> Enable multi-user interaction for teams managing large networks.</a:t>
            </a:r>
          </a:p>
          <a:p>
            <a:pPr marL="577797" lvl="1" indent="-288898" algn="l">
              <a:lnSpc>
                <a:spcPts val="4067"/>
              </a:lnSpc>
              <a:buFont typeface="Arial"/>
              <a:buChar char="•"/>
            </a:pPr>
            <a:r>
              <a:rPr lang="en-US" sz="2676" b="1" spc="74" dirty="0">
                <a:solidFill>
                  <a:srgbClr val="E9E9E9"/>
                </a:solidFill>
                <a:latin typeface="Arimo Bold"/>
                <a:ea typeface="Arimo Bold"/>
                <a:cs typeface="Arimo Bold"/>
                <a:sym typeface="Arimo Bold"/>
              </a:rPr>
              <a:t>Expanded Features:</a:t>
            </a:r>
            <a:r>
              <a:rPr lang="en-US" sz="2676" spc="74" dirty="0">
                <a:solidFill>
                  <a:srgbClr val="E9E9E9"/>
                </a:solidFill>
                <a:latin typeface="Arimo"/>
                <a:ea typeface="Arimo"/>
                <a:cs typeface="Arimo"/>
                <a:sym typeface="Arimo"/>
              </a:rPr>
              <a:t> Add malware detection and vulnerability scoring for enhanced threat management.</a:t>
            </a:r>
          </a:p>
          <a:p>
            <a:pPr algn="ctr">
              <a:lnSpc>
                <a:spcPts val="2756"/>
              </a:lnSpc>
              <a:spcBef>
                <a:spcPct val="0"/>
              </a:spcBef>
            </a:pPr>
            <a:endParaRPr lang="en-US" sz="2676" spc="74" dirty="0">
              <a:solidFill>
                <a:srgbClr val="E9E9E9"/>
              </a:solidFill>
              <a:latin typeface="Arimo"/>
              <a:ea typeface="Arimo"/>
              <a:cs typeface="Arimo"/>
              <a:sym typeface="Arimo"/>
            </a:endParaRPr>
          </a:p>
        </p:txBody>
      </p:sp>
      <p:sp>
        <p:nvSpPr>
          <p:cNvPr id="6" name="TextBox 5">
            <a:extLst>
              <a:ext uri="{FF2B5EF4-FFF2-40B4-BE49-F238E27FC236}">
                <a16:creationId xmlns:a16="http://schemas.microsoft.com/office/drawing/2014/main" id="{8CDC2A16-A795-37FF-A522-032D4F15CE97}"/>
              </a:ext>
            </a:extLst>
          </p:cNvPr>
          <p:cNvSpPr txBox="1"/>
          <p:nvPr/>
        </p:nvSpPr>
        <p:spPr>
          <a:xfrm>
            <a:off x="16154400" y="8259444"/>
            <a:ext cx="1150620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23</a:t>
            </a:r>
            <a:endParaRPr lang="en-IN" sz="16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4111239">
            <a:off x="-3396437" y="8125963"/>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stretch>
              <a:fillRect/>
            </a:stretch>
          </a:blipFill>
        </p:spPr>
        <p:txBody>
          <a:bodyPr/>
          <a:lstStyle/>
          <a:p>
            <a:endParaRPr lang="en-001"/>
          </a:p>
        </p:txBody>
      </p:sp>
      <p:sp>
        <p:nvSpPr>
          <p:cNvPr id="3" name="TextBox 3"/>
          <p:cNvSpPr txBox="1"/>
          <p:nvPr/>
        </p:nvSpPr>
        <p:spPr>
          <a:xfrm>
            <a:off x="561925" y="1015655"/>
            <a:ext cx="17164150" cy="395982"/>
          </a:xfrm>
          <a:prstGeom prst="rect">
            <a:avLst/>
          </a:prstGeom>
        </p:spPr>
        <p:txBody>
          <a:bodyPr lIns="0" tIns="0" rIns="0" bIns="0" rtlCol="0" anchor="t">
            <a:spAutoFit/>
          </a:bodyPr>
          <a:lstStyle/>
          <a:p>
            <a:pPr algn="l">
              <a:lnSpc>
                <a:spcPts val="2985"/>
              </a:lnSpc>
            </a:pPr>
            <a:r>
              <a:rPr lang="en-US" sz="2898" spc="81">
                <a:solidFill>
                  <a:srgbClr val="E9E9E9"/>
                </a:solidFill>
                <a:latin typeface="HK Modular"/>
                <a:ea typeface="HK Modular"/>
                <a:cs typeface="HK Modular"/>
                <a:sym typeface="HK Modular"/>
              </a:rPr>
              <a:t>REFERENCES:-</a:t>
            </a:r>
          </a:p>
        </p:txBody>
      </p:sp>
      <p:sp>
        <p:nvSpPr>
          <p:cNvPr id="4" name="TextBox 4"/>
          <p:cNvSpPr txBox="1"/>
          <p:nvPr/>
        </p:nvSpPr>
        <p:spPr>
          <a:xfrm>
            <a:off x="1028700" y="2241509"/>
            <a:ext cx="16537817" cy="5276689"/>
          </a:xfrm>
          <a:prstGeom prst="rect">
            <a:avLst/>
          </a:prstGeom>
        </p:spPr>
        <p:txBody>
          <a:bodyPr lIns="0" tIns="0" rIns="0" bIns="0" rtlCol="0" anchor="t">
            <a:spAutoFit/>
          </a:bodyPr>
          <a:lstStyle/>
          <a:p>
            <a:pPr algn="l">
              <a:lnSpc>
                <a:spcPts val="5241"/>
              </a:lnSpc>
            </a:pPr>
            <a:r>
              <a:rPr lang="en-US" sz="3743" b="1">
                <a:solidFill>
                  <a:srgbClr val="E9E9E9"/>
                </a:solidFill>
                <a:latin typeface="Arimo Bold"/>
                <a:ea typeface="Arimo Bold"/>
                <a:cs typeface="Arimo Bold"/>
                <a:sym typeface="Arimo Bold"/>
              </a:rPr>
              <a:t>1. https://indusedu.org/pdfs/IJREISS/IJREISS_2136_66085.pdf </a:t>
            </a:r>
          </a:p>
          <a:p>
            <a:pPr algn="l">
              <a:lnSpc>
                <a:spcPts val="5241"/>
              </a:lnSpc>
            </a:pPr>
            <a:r>
              <a:rPr lang="en-US" sz="3743" b="1">
                <a:solidFill>
                  <a:srgbClr val="E9E9E9"/>
                </a:solidFill>
                <a:latin typeface="Arimo Bold"/>
                <a:ea typeface="Arimo Bold"/>
                <a:cs typeface="Arimo Bold"/>
                <a:sym typeface="Arimo Bold"/>
              </a:rPr>
              <a:t>2. https://nmap.org/book/nmap-overview-and-demos.html </a:t>
            </a:r>
          </a:p>
          <a:p>
            <a:pPr algn="l">
              <a:lnSpc>
                <a:spcPts val="5241"/>
              </a:lnSpc>
            </a:pPr>
            <a:r>
              <a:rPr lang="en-US" sz="3743" b="1">
                <a:solidFill>
                  <a:srgbClr val="E9E9E9"/>
                </a:solidFill>
                <a:latin typeface="Arimo Bold"/>
                <a:ea typeface="Arimo Bold"/>
                <a:cs typeface="Arimo Bold"/>
                <a:sym typeface="Arimo Bold"/>
              </a:rPr>
              <a:t>3. https://www.wireshark.org/docs/wsug_html_chunked/ </a:t>
            </a:r>
          </a:p>
          <a:p>
            <a:pPr algn="l">
              <a:lnSpc>
                <a:spcPts val="5241"/>
              </a:lnSpc>
            </a:pPr>
            <a:r>
              <a:rPr lang="en-US" sz="3743" b="1">
                <a:solidFill>
                  <a:srgbClr val="E9E9E9"/>
                </a:solidFill>
                <a:latin typeface="Arimo Bold"/>
                <a:ea typeface="Arimo Bold"/>
                <a:cs typeface="Arimo Bold"/>
                <a:sym typeface="Arimo Bold"/>
              </a:rPr>
              <a:t>4.https://www.academia.edu/105724614/A_technical_investigation_into_port_scanning_using_N map </a:t>
            </a:r>
          </a:p>
          <a:p>
            <a:pPr algn="l">
              <a:lnSpc>
                <a:spcPts val="5241"/>
              </a:lnSpc>
            </a:pPr>
            <a:r>
              <a:rPr lang="en-US" sz="3743" b="1">
                <a:solidFill>
                  <a:srgbClr val="E9E9E9"/>
                </a:solidFill>
                <a:latin typeface="Arimo Bold"/>
                <a:ea typeface="Arimo Bold"/>
                <a:cs typeface="Arimo Bold"/>
                <a:sym typeface="Arimo Bold"/>
              </a:rPr>
              <a:t>5. https://en.wikipedia.org/wiki/Nmap </a:t>
            </a:r>
          </a:p>
          <a:p>
            <a:pPr algn="l">
              <a:lnSpc>
                <a:spcPts val="5241"/>
              </a:lnSpc>
            </a:pPr>
            <a:r>
              <a:rPr lang="en-US" sz="3743" b="1">
                <a:solidFill>
                  <a:srgbClr val="E9E9E9"/>
                </a:solidFill>
                <a:latin typeface="Arimo Bold"/>
                <a:ea typeface="Arimo Bold"/>
                <a:cs typeface="Arimo Bold"/>
                <a:sym typeface="Arimo Bold"/>
              </a:rPr>
              <a:t>6. https://en.wikipedia.org/wiki/Random_password_generator </a:t>
            </a:r>
          </a:p>
          <a:p>
            <a:pPr algn="l">
              <a:lnSpc>
                <a:spcPts val="5241"/>
              </a:lnSpc>
              <a:spcBef>
                <a:spcPct val="0"/>
              </a:spcBef>
            </a:pPr>
            <a:r>
              <a:rPr lang="en-US" sz="3743" b="1">
                <a:solidFill>
                  <a:srgbClr val="E9E9E9"/>
                </a:solidFill>
                <a:latin typeface="Arimo Bold"/>
                <a:ea typeface="Arimo Bold"/>
                <a:cs typeface="Arimo Bold"/>
                <a:sym typeface="Arimo Bold"/>
              </a:rPr>
              <a:t>7. https://threatmap.checkpoint.com/</a:t>
            </a:r>
          </a:p>
        </p:txBody>
      </p:sp>
      <p:sp>
        <p:nvSpPr>
          <p:cNvPr id="6" name="TextBox 5">
            <a:extLst>
              <a:ext uri="{FF2B5EF4-FFF2-40B4-BE49-F238E27FC236}">
                <a16:creationId xmlns:a16="http://schemas.microsoft.com/office/drawing/2014/main" id="{C8789261-67CA-0165-6B93-BFE2488F3747}"/>
              </a:ext>
            </a:extLst>
          </p:cNvPr>
          <p:cNvSpPr txBox="1"/>
          <p:nvPr/>
        </p:nvSpPr>
        <p:spPr>
          <a:xfrm>
            <a:off x="16078200" y="8348070"/>
            <a:ext cx="11506200" cy="2631490"/>
          </a:xfrm>
          <a:prstGeom prst="rect">
            <a:avLst/>
          </a:prstGeom>
          <a:noFill/>
        </p:spPr>
        <p:txBody>
          <a:bodyPr wrap="square">
            <a:spAutoFit/>
          </a:bodyPr>
          <a:lstStyle/>
          <a:p>
            <a:r>
              <a:rPr lang="en-US" sz="16500" b="1" spc="-813" dirty="0">
                <a:solidFill>
                  <a:srgbClr val="EFEFEF"/>
                </a:solidFill>
                <a:latin typeface="Arimo Bold"/>
                <a:ea typeface="Arimo Bold"/>
                <a:cs typeface="Arimo Bold"/>
                <a:sym typeface="Arimo Bold"/>
              </a:rPr>
              <a:t>24</a:t>
            </a:r>
            <a:endParaRPr lang="en-IN" sz="16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028700" y="800382"/>
            <a:ext cx="16360903" cy="1449707"/>
            <a:chOff x="0" y="438150"/>
            <a:chExt cx="21814538" cy="1932943"/>
          </a:xfrm>
        </p:grpSpPr>
        <p:sp>
          <p:nvSpPr>
            <p:cNvPr id="3" name="TextBox 3"/>
            <p:cNvSpPr txBox="1"/>
            <p:nvPr/>
          </p:nvSpPr>
          <p:spPr>
            <a:xfrm>
              <a:off x="0" y="438150"/>
              <a:ext cx="10379980" cy="1932943"/>
            </a:xfrm>
            <a:prstGeom prst="rect">
              <a:avLst/>
            </a:prstGeom>
          </p:spPr>
          <p:txBody>
            <a:bodyPr lIns="0" tIns="0" rIns="0" bIns="0" rtlCol="0" anchor="t">
              <a:spAutoFit/>
            </a:bodyPr>
            <a:lstStyle/>
            <a:p>
              <a:pPr algn="ctr">
                <a:lnSpc>
                  <a:spcPts val="9359"/>
                </a:lnSpc>
                <a:spcBef>
                  <a:spcPct val="0"/>
                </a:spcBef>
              </a:pPr>
              <a:r>
                <a:rPr lang="en-US" sz="11699" b="1">
                  <a:solidFill>
                    <a:srgbClr val="E9E9E9"/>
                  </a:solidFill>
                  <a:latin typeface="HK Modular"/>
                  <a:ea typeface="HK Modular"/>
                  <a:cs typeface="HK Modular"/>
                  <a:sym typeface="HK Modular"/>
                </a:rPr>
                <a:t>TEAM </a:t>
              </a:r>
            </a:p>
          </p:txBody>
        </p:sp>
        <p:sp>
          <p:nvSpPr>
            <p:cNvPr id="4" name="TextBox 4"/>
            <p:cNvSpPr txBox="1"/>
            <p:nvPr/>
          </p:nvSpPr>
          <p:spPr>
            <a:xfrm>
              <a:off x="8065098" y="438151"/>
              <a:ext cx="13749440" cy="1607277"/>
            </a:xfrm>
            <a:prstGeom prst="rect">
              <a:avLst/>
            </a:prstGeom>
          </p:spPr>
          <p:txBody>
            <a:bodyPr lIns="0" tIns="0" rIns="0" bIns="0" rtlCol="0" anchor="t">
              <a:spAutoFit/>
            </a:bodyPr>
            <a:lstStyle/>
            <a:p>
              <a:pPr algn="ctr">
                <a:lnSpc>
                  <a:spcPts val="9356"/>
                </a:lnSpc>
                <a:spcBef>
                  <a:spcPct val="0"/>
                </a:spcBef>
              </a:pPr>
              <a:r>
                <a:rPr lang="en-US" sz="11695" b="1" dirty="0">
                  <a:solidFill>
                    <a:srgbClr val="FBFEFE"/>
                  </a:solidFill>
                  <a:latin typeface="HK Modular"/>
                  <a:ea typeface="HK Modular"/>
                  <a:cs typeface="HK Modular"/>
                  <a:sym typeface="HK Modular"/>
                </a:rPr>
                <a:t> MEMBERS</a:t>
              </a:r>
            </a:p>
          </p:txBody>
        </p:sp>
      </p:grpSp>
      <p:sp>
        <p:nvSpPr>
          <p:cNvPr id="5" name="Freeform 5"/>
          <p:cNvSpPr/>
          <p:nvPr/>
        </p:nvSpPr>
        <p:spPr>
          <a:xfrm>
            <a:off x="-4394300" y="4114800"/>
            <a:ext cx="6217418" cy="4114800"/>
          </a:xfrm>
          <a:custGeom>
            <a:avLst/>
            <a:gdLst/>
            <a:ahLst/>
            <a:cxnLst/>
            <a:rect l="l" t="t" r="r" b="b"/>
            <a:pathLst>
              <a:path w="6217418" h="4114800">
                <a:moveTo>
                  <a:pt x="0" y="0"/>
                </a:moveTo>
                <a:lnTo>
                  <a:pt x="6217418" y="0"/>
                </a:lnTo>
                <a:lnTo>
                  <a:pt x="62174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001"/>
          </a:p>
        </p:txBody>
      </p:sp>
      <p:sp>
        <p:nvSpPr>
          <p:cNvPr id="6" name="Freeform 6"/>
          <p:cNvSpPr/>
          <p:nvPr/>
        </p:nvSpPr>
        <p:spPr>
          <a:xfrm rot="5151801">
            <a:off x="-1920535" y="5047807"/>
            <a:ext cx="7916724" cy="8650750"/>
          </a:xfrm>
          <a:custGeom>
            <a:avLst/>
            <a:gdLst/>
            <a:ahLst/>
            <a:cxnLst/>
            <a:rect l="l" t="t" r="r" b="b"/>
            <a:pathLst>
              <a:path w="7916724" h="8650750">
                <a:moveTo>
                  <a:pt x="0" y="0"/>
                </a:moveTo>
                <a:lnTo>
                  <a:pt x="7916723" y="0"/>
                </a:lnTo>
                <a:lnTo>
                  <a:pt x="7916723" y="8650750"/>
                </a:lnTo>
                <a:lnTo>
                  <a:pt x="0" y="8650750"/>
                </a:lnTo>
                <a:lnTo>
                  <a:pt x="0" y="0"/>
                </a:lnTo>
                <a:close/>
              </a:path>
            </a:pathLst>
          </a:custGeom>
          <a:blipFill>
            <a:blip r:embed="rId4">
              <a:alphaModFix amt="50000"/>
            </a:blip>
            <a:stretch>
              <a:fillRect l="-2558" r="-2558"/>
            </a:stretch>
          </a:blipFill>
        </p:spPr>
        <p:txBody>
          <a:bodyPr/>
          <a:lstStyle/>
          <a:p>
            <a:endParaRPr lang="en-001"/>
          </a:p>
        </p:txBody>
      </p:sp>
      <p:grpSp>
        <p:nvGrpSpPr>
          <p:cNvPr id="7" name="Group 7"/>
          <p:cNvGrpSpPr/>
          <p:nvPr/>
        </p:nvGrpSpPr>
        <p:grpSpPr>
          <a:xfrm>
            <a:off x="2105845" y="3298770"/>
            <a:ext cx="3721215" cy="4991444"/>
            <a:chOff x="0" y="0"/>
            <a:chExt cx="980073" cy="1314619"/>
          </a:xfrm>
        </p:grpSpPr>
        <p:sp>
          <p:nvSpPr>
            <p:cNvPr id="8" name="Freeform 8"/>
            <p:cNvSpPr/>
            <p:nvPr/>
          </p:nvSpPr>
          <p:spPr>
            <a:xfrm>
              <a:off x="0" y="0"/>
              <a:ext cx="980073" cy="1314619"/>
            </a:xfrm>
            <a:custGeom>
              <a:avLst/>
              <a:gdLst/>
              <a:ahLst/>
              <a:cxnLst/>
              <a:rect l="l" t="t" r="r" b="b"/>
              <a:pathLst>
                <a:path w="980073" h="1314619">
                  <a:moveTo>
                    <a:pt x="41610" y="0"/>
                  </a:moveTo>
                  <a:lnTo>
                    <a:pt x="938463" y="0"/>
                  </a:lnTo>
                  <a:cubicBezTo>
                    <a:pt x="949499" y="0"/>
                    <a:pt x="960082" y="4384"/>
                    <a:pt x="967886" y="12187"/>
                  </a:cubicBezTo>
                  <a:cubicBezTo>
                    <a:pt x="975689" y="19991"/>
                    <a:pt x="980073" y="30574"/>
                    <a:pt x="980073" y="41610"/>
                  </a:cubicBezTo>
                  <a:lnTo>
                    <a:pt x="980073" y="1273009"/>
                  </a:lnTo>
                  <a:cubicBezTo>
                    <a:pt x="980073" y="1295990"/>
                    <a:pt x="961444" y="1314619"/>
                    <a:pt x="938463" y="1314619"/>
                  </a:cubicBezTo>
                  <a:lnTo>
                    <a:pt x="41610" y="1314619"/>
                  </a:lnTo>
                  <a:cubicBezTo>
                    <a:pt x="30574" y="1314619"/>
                    <a:pt x="19991" y="1310235"/>
                    <a:pt x="12187" y="1302432"/>
                  </a:cubicBezTo>
                  <a:cubicBezTo>
                    <a:pt x="4384" y="1294629"/>
                    <a:pt x="0" y="1284045"/>
                    <a:pt x="0" y="1273009"/>
                  </a:cubicBezTo>
                  <a:lnTo>
                    <a:pt x="0" y="41610"/>
                  </a:lnTo>
                  <a:cubicBezTo>
                    <a:pt x="0" y="30574"/>
                    <a:pt x="4384" y="19991"/>
                    <a:pt x="12187" y="12187"/>
                  </a:cubicBezTo>
                  <a:cubicBezTo>
                    <a:pt x="19991" y="4384"/>
                    <a:pt x="30574" y="0"/>
                    <a:pt x="41610" y="0"/>
                  </a:cubicBezTo>
                  <a:close/>
                </a:path>
              </a:pathLst>
            </a:custGeom>
            <a:solidFill>
              <a:srgbClr val="EBEBEB"/>
            </a:solidFill>
          </p:spPr>
          <p:txBody>
            <a:bodyPr/>
            <a:lstStyle/>
            <a:p>
              <a:endParaRPr lang="en-001"/>
            </a:p>
          </p:txBody>
        </p:sp>
        <p:sp>
          <p:nvSpPr>
            <p:cNvPr id="9" name="TextBox 9"/>
            <p:cNvSpPr txBox="1"/>
            <p:nvPr/>
          </p:nvSpPr>
          <p:spPr>
            <a:xfrm>
              <a:off x="0" y="-38100"/>
              <a:ext cx="980073" cy="1352719"/>
            </a:xfrm>
            <a:prstGeom prst="rect">
              <a:avLst/>
            </a:prstGeom>
          </p:spPr>
          <p:txBody>
            <a:bodyPr lIns="50800" tIns="50800" rIns="50800" bIns="50800" rtlCol="0" anchor="ctr"/>
            <a:lstStyle/>
            <a:p>
              <a:pPr algn="ctr">
                <a:lnSpc>
                  <a:spcPts val="2240"/>
                </a:lnSpc>
              </a:pPr>
              <a:endParaRPr/>
            </a:p>
          </p:txBody>
        </p:sp>
      </p:grpSp>
      <p:grpSp>
        <p:nvGrpSpPr>
          <p:cNvPr id="10" name="Group 10"/>
          <p:cNvGrpSpPr/>
          <p:nvPr/>
        </p:nvGrpSpPr>
        <p:grpSpPr>
          <a:xfrm>
            <a:off x="7283393" y="3298770"/>
            <a:ext cx="3721215" cy="4991444"/>
            <a:chOff x="0" y="0"/>
            <a:chExt cx="980073" cy="1314619"/>
          </a:xfrm>
        </p:grpSpPr>
        <p:sp>
          <p:nvSpPr>
            <p:cNvPr id="11" name="Freeform 11"/>
            <p:cNvSpPr/>
            <p:nvPr/>
          </p:nvSpPr>
          <p:spPr>
            <a:xfrm>
              <a:off x="0" y="0"/>
              <a:ext cx="980073" cy="1314619"/>
            </a:xfrm>
            <a:custGeom>
              <a:avLst/>
              <a:gdLst/>
              <a:ahLst/>
              <a:cxnLst/>
              <a:rect l="l" t="t" r="r" b="b"/>
              <a:pathLst>
                <a:path w="980073" h="1314619">
                  <a:moveTo>
                    <a:pt x="41610" y="0"/>
                  </a:moveTo>
                  <a:lnTo>
                    <a:pt x="938463" y="0"/>
                  </a:lnTo>
                  <a:cubicBezTo>
                    <a:pt x="949499" y="0"/>
                    <a:pt x="960082" y="4384"/>
                    <a:pt x="967886" y="12187"/>
                  </a:cubicBezTo>
                  <a:cubicBezTo>
                    <a:pt x="975689" y="19991"/>
                    <a:pt x="980073" y="30574"/>
                    <a:pt x="980073" y="41610"/>
                  </a:cubicBezTo>
                  <a:lnTo>
                    <a:pt x="980073" y="1273009"/>
                  </a:lnTo>
                  <a:cubicBezTo>
                    <a:pt x="980073" y="1295990"/>
                    <a:pt x="961444" y="1314619"/>
                    <a:pt x="938463" y="1314619"/>
                  </a:cubicBezTo>
                  <a:lnTo>
                    <a:pt x="41610" y="1314619"/>
                  </a:lnTo>
                  <a:cubicBezTo>
                    <a:pt x="30574" y="1314619"/>
                    <a:pt x="19991" y="1310235"/>
                    <a:pt x="12187" y="1302432"/>
                  </a:cubicBezTo>
                  <a:cubicBezTo>
                    <a:pt x="4384" y="1294629"/>
                    <a:pt x="0" y="1284045"/>
                    <a:pt x="0" y="1273009"/>
                  </a:cubicBezTo>
                  <a:lnTo>
                    <a:pt x="0" y="41610"/>
                  </a:lnTo>
                  <a:cubicBezTo>
                    <a:pt x="0" y="30574"/>
                    <a:pt x="4384" y="19991"/>
                    <a:pt x="12187" y="12187"/>
                  </a:cubicBezTo>
                  <a:cubicBezTo>
                    <a:pt x="19991" y="4384"/>
                    <a:pt x="30574" y="0"/>
                    <a:pt x="41610" y="0"/>
                  </a:cubicBezTo>
                  <a:close/>
                </a:path>
              </a:pathLst>
            </a:custGeom>
            <a:solidFill>
              <a:srgbClr val="EBEBEB"/>
            </a:solidFill>
          </p:spPr>
          <p:txBody>
            <a:bodyPr/>
            <a:lstStyle/>
            <a:p>
              <a:endParaRPr lang="en-001"/>
            </a:p>
          </p:txBody>
        </p:sp>
        <p:sp>
          <p:nvSpPr>
            <p:cNvPr id="12" name="TextBox 12"/>
            <p:cNvSpPr txBox="1"/>
            <p:nvPr/>
          </p:nvSpPr>
          <p:spPr>
            <a:xfrm>
              <a:off x="0" y="-38100"/>
              <a:ext cx="980073" cy="1352719"/>
            </a:xfrm>
            <a:prstGeom prst="rect">
              <a:avLst/>
            </a:prstGeom>
          </p:spPr>
          <p:txBody>
            <a:bodyPr lIns="50800" tIns="50800" rIns="50800" bIns="50800" rtlCol="0" anchor="ctr"/>
            <a:lstStyle/>
            <a:p>
              <a:pPr algn="ctr">
                <a:lnSpc>
                  <a:spcPts val="2240"/>
                </a:lnSpc>
              </a:pPr>
              <a:endParaRPr/>
            </a:p>
          </p:txBody>
        </p:sp>
      </p:grpSp>
      <p:grpSp>
        <p:nvGrpSpPr>
          <p:cNvPr id="13" name="Group 13"/>
          <p:cNvGrpSpPr/>
          <p:nvPr/>
        </p:nvGrpSpPr>
        <p:grpSpPr>
          <a:xfrm>
            <a:off x="12461932" y="3298770"/>
            <a:ext cx="3721215" cy="4991444"/>
            <a:chOff x="0" y="0"/>
            <a:chExt cx="980073" cy="1314619"/>
          </a:xfrm>
        </p:grpSpPr>
        <p:sp>
          <p:nvSpPr>
            <p:cNvPr id="14" name="Freeform 14"/>
            <p:cNvSpPr/>
            <p:nvPr/>
          </p:nvSpPr>
          <p:spPr>
            <a:xfrm>
              <a:off x="0" y="0"/>
              <a:ext cx="980073" cy="1314619"/>
            </a:xfrm>
            <a:custGeom>
              <a:avLst/>
              <a:gdLst/>
              <a:ahLst/>
              <a:cxnLst/>
              <a:rect l="l" t="t" r="r" b="b"/>
              <a:pathLst>
                <a:path w="980073" h="1314619">
                  <a:moveTo>
                    <a:pt x="41610" y="0"/>
                  </a:moveTo>
                  <a:lnTo>
                    <a:pt x="938463" y="0"/>
                  </a:lnTo>
                  <a:cubicBezTo>
                    <a:pt x="949499" y="0"/>
                    <a:pt x="960082" y="4384"/>
                    <a:pt x="967886" y="12187"/>
                  </a:cubicBezTo>
                  <a:cubicBezTo>
                    <a:pt x="975689" y="19991"/>
                    <a:pt x="980073" y="30574"/>
                    <a:pt x="980073" y="41610"/>
                  </a:cubicBezTo>
                  <a:lnTo>
                    <a:pt x="980073" y="1273009"/>
                  </a:lnTo>
                  <a:cubicBezTo>
                    <a:pt x="980073" y="1295990"/>
                    <a:pt x="961444" y="1314619"/>
                    <a:pt x="938463" y="1314619"/>
                  </a:cubicBezTo>
                  <a:lnTo>
                    <a:pt x="41610" y="1314619"/>
                  </a:lnTo>
                  <a:cubicBezTo>
                    <a:pt x="30574" y="1314619"/>
                    <a:pt x="19991" y="1310235"/>
                    <a:pt x="12187" y="1302432"/>
                  </a:cubicBezTo>
                  <a:cubicBezTo>
                    <a:pt x="4384" y="1294629"/>
                    <a:pt x="0" y="1284045"/>
                    <a:pt x="0" y="1273009"/>
                  </a:cubicBezTo>
                  <a:lnTo>
                    <a:pt x="0" y="41610"/>
                  </a:lnTo>
                  <a:cubicBezTo>
                    <a:pt x="0" y="30574"/>
                    <a:pt x="4384" y="19991"/>
                    <a:pt x="12187" y="12187"/>
                  </a:cubicBezTo>
                  <a:cubicBezTo>
                    <a:pt x="19991" y="4384"/>
                    <a:pt x="30574" y="0"/>
                    <a:pt x="41610" y="0"/>
                  </a:cubicBezTo>
                  <a:close/>
                </a:path>
              </a:pathLst>
            </a:custGeom>
            <a:solidFill>
              <a:srgbClr val="EBEBEB"/>
            </a:solidFill>
          </p:spPr>
          <p:txBody>
            <a:bodyPr/>
            <a:lstStyle/>
            <a:p>
              <a:endParaRPr lang="en-001"/>
            </a:p>
          </p:txBody>
        </p:sp>
        <p:sp>
          <p:nvSpPr>
            <p:cNvPr id="15" name="TextBox 15"/>
            <p:cNvSpPr txBox="1"/>
            <p:nvPr/>
          </p:nvSpPr>
          <p:spPr>
            <a:xfrm>
              <a:off x="0" y="-38100"/>
              <a:ext cx="980073" cy="1352719"/>
            </a:xfrm>
            <a:prstGeom prst="rect">
              <a:avLst/>
            </a:prstGeom>
          </p:spPr>
          <p:txBody>
            <a:bodyPr lIns="50800" tIns="50800" rIns="50800" bIns="50800" rtlCol="0" anchor="ctr"/>
            <a:lstStyle/>
            <a:p>
              <a:pPr algn="ctr">
                <a:lnSpc>
                  <a:spcPts val="2240"/>
                </a:lnSpc>
              </a:pPr>
              <a:endParaRPr/>
            </a:p>
          </p:txBody>
        </p:sp>
      </p:grpSp>
      <p:grpSp>
        <p:nvGrpSpPr>
          <p:cNvPr id="16" name="Group 16"/>
          <p:cNvGrpSpPr/>
          <p:nvPr/>
        </p:nvGrpSpPr>
        <p:grpSpPr>
          <a:xfrm>
            <a:off x="7981579" y="3917568"/>
            <a:ext cx="2324842" cy="232484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a:stretch>
            </a:blipFill>
          </p:spPr>
          <p:txBody>
            <a:bodyPr/>
            <a:lstStyle/>
            <a:p>
              <a:endParaRPr lang="en-001"/>
            </a:p>
          </p:txBody>
        </p:sp>
      </p:grpSp>
      <p:grpSp>
        <p:nvGrpSpPr>
          <p:cNvPr id="18" name="Group 18"/>
          <p:cNvGrpSpPr/>
          <p:nvPr/>
        </p:nvGrpSpPr>
        <p:grpSpPr>
          <a:xfrm>
            <a:off x="13160119" y="3917568"/>
            <a:ext cx="2324842" cy="232484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p:spPr>
          <p:txBody>
            <a:bodyPr/>
            <a:lstStyle/>
            <a:p>
              <a:endParaRPr lang="en-001"/>
            </a:p>
          </p:txBody>
        </p:sp>
      </p:grpSp>
      <p:sp>
        <p:nvSpPr>
          <p:cNvPr id="20" name="AutoShape 20"/>
          <p:cNvSpPr/>
          <p:nvPr/>
        </p:nvSpPr>
        <p:spPr>
          <a:xfrm>
            <a:off x="8319564" y="7583932"/>
            <a:ext cx="1648872" cy="0"/>
          </a:xfrm>
          <a:prstGeom prst="line">
            <a:avLst/>
          </a:prstGeom>
          <a:ln w="28575" cap="flat">
            <a:solidFill>
              <a:srgbClr val="FFBD59"/>
            </a:solidFill>
            <a:prstDash val="solid"/>
            <a:headEnd type="none" w="sm" len="sm"/>
            <a:tailEnd type="none" w="sm" len="sm"/>
          </a:ln>
        </p:spPr>
        <p:txBody>
          <a:bodyPr/>
          <a:lstStyle/>
          <a:p>
            <a:endParaRPr lang="en-001"/>
          </a:p>
        </p:txBody>
      </p:sp>
      <p:sp>
        <p:nvSpPr>
          <p:cNvPr id="21" name="TextBox 21"/>
          <p:cNvSpPr txBox="1"/>
          <p:nvPr/>
        </p:nvSpPr>
        <p:spPr>
          <a:xfrm>
            <a:off x="7283393" y="6849217"/>
            <a:ext cx="3721215" cy="382270"/>
          </a:xfrm>
          <a:prstGeom prst="rect">
            <a:avLst/>
          </a:prstGeom>
        </p:spPr>
        <p:txBody>
          <a:bodyPr lIns="0" tIns="0" rIns="0" bIns="0" rtlCol="0" anchor="t">
            <a:spAutoFit/>
          </a:bodyPr>
          <a:lstStyle/>
          <a:p>
            <a:pPr algn="ctr">
              <a:lnSpc>
                <a:spcPts val="3079"/>
              </a:lnSpc>
            </a:pPr>
            <a:r>
              <a:rPr lang="en-US" sz="2199" b="1" spc="147">
                <a:solidFill>
                  <a:srgbClr val="13191D"/>
                </a:solidFill>
                <a:latin typeface="DM Sans Bold"/>
                <a:ea typeface="DM Sans Bold"/>
                <a:cs typeface="DM Sans Bold"/>
                <a:sym typeface="DM Sans Bold"/>
              </a:rPr>
              <a:t>HARSH VARDHAN SINGH</a:t>
            </a:r>
          </a:p>
        </p:txBody>
      </p:sp>
      <p:grpSp>
        <p:nvGrpSpPr>
          <p:cNvPr id="22" name="Group 22"/>
          <p:cNvGrpSpPr/>
          <p:nvPr/>
        </p:nvGrpSpPr>
        <p:grpSpPr>
          <a:xfrm>
            <a:off x="2804032" y="3917568"/>
            <a:ext cx="2324842" cy="23248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001"/>
            </a:p>
          </p:txBody>
        </p:sp>
      </p:grpSp>
      <p:sp>
        <p:nvSpPr>
          <p:cNvPr id="24" name="TextBox 24"/>
          <p:cNvSpPr txBox="1"/>
          <p:nvPr/>
        </p:nvSpPr>
        <p:spPr>
          <a:xfrm>
            <a:off x="2153470" y="6875252"/>
            <a:ext cx="3609544" cy="339725"/>
          </a:xfrm>
          <a:prstGeom prst="rect">
            <a:avLst/>
          </a:prstGeom>
        </p:spPr>
        <p:txBody>
          <a:bodyPr lIns="0" tIns="0" rIns="0" bIns="0" rtlCol="0" anchor="t">
            <a:spAutoFit/>
          </a:bodyPr>
          <a:lstStyle/>
          <a:p>
            <a:pPr algn="ctr">
              <a:lnSpc>
                <a:spcPts val="2799"/>
              </a:lnSpc>
            </a:pPr>
            <a:r>
              <a:rPr lang="en-US" sz="1999" b="1" spc="133">
                <a:solidFill>
                  <a:srgbClr val="13191D"/>
                </a:solidFill>
                <a:latin typeface="Arimo Bold"/>
                <a:ea typeface="Arimo Bold"/>
                <a:cs typeface="Arimo Bold"/>
                <a:sym typeface="Arimo Bold"/>
              </a:rPr>
              <a:t>RANVIR SINGH</a:t>
            </a:r>
          </a:p>
        </p:txBody>
      </p:sp>
      <p:sp>
        <p:nvSpPr>
          <p:cNvPr id="25" name="AutoShape 25"/>
          <p:cNvSpPr/>
          <p:nvPr/>
        </p:nvSpPr>
        <p:spPr>
          <a:xfrm>
            <a:off x="3142017" y="7583932"/>
            <a:ext cx="1648872" cy="0"/>
          </a:xfrm>
          <a:prstGeom prst="line">
            <a:avLst/>
          </a:prstGeom>
          <a:ln w="28575" cap="flat">
            <a:solidFill>
              <a:srgbClr val="FFBD59"/>
            </a:solidFill>
            <a:prstDash val="solid"/>
            <a:headEnd type="none" w="sm" len="sm"/>
            <a:tailEnd type="none" w="sm" len="sm"/>
          </a:ln>
        </p:spPr>
        <p:txBody>
          <a:bodyPr/>
          <a:lstStyle/>
          <a:p>
            <a:endParaRPr lang="en-001"/>
          </a:p>
        </p:txBody>
      </p:sp>
      <p:sp>
        <p:nvSpPr>
          <p:cNvPr id="26" name="AutoShape 26"/>
          <p:cNvSpPr/>
          <p:nvPr/>
        </p:nvSpPr>
        <p:spPr>
          <a:xfrm>
            <a:off x="13498104" y="7583932"/>
            <a:ext cx="1648872" cy="0"/>
          </a:xfrm>
          <a:prstGeom prst="line">
            <a:avLst/>
          </a:prstGeom>
          <a:ln w="28575" cap="flat">
            <a:solidFill>
              <a:srgbClr val="FFBD59"/>
            </a:solidFill>
            <a:prstDash val="solid"/>
            <a:headEnd type="none" w="sm" len="sm"/>
            <a:tailEnd type="none" w="sm" len="sm"/>
          </a:ln>
        </p:spPr>
        <p:txBody>
          <a:bodyPr/>
          <a:lstStyle/>
          <a:p>
            <a:endParaRPr lang="en-001"/>
          </a:p>
        </p:txBody>
      </p:sp>
      <p:sp>
        <p:nvSpPr>
          <p:cNvPr id="27" name="TextBox 27"/>
          <p:cNvSpPr txBox="1"/>
          <p:nvPr/>
        </p:nvSpPr>
        <p:spPr>
          <a:xfrm>
            <a:off x="12700057" y="6849217"/>
            <a:ext cx="3239984" cy="382270"/>
          </a:xfrm>
          <a:prstGeom prst="rect">
            <a:avLst/>
          </a:prstGeom>
        </p:spPr>
        <p:txBody>
          <a:bodyPr lIns="0" tIns="0" rIns="0" bIns="0" rtlCol="0" anchor="t">
            <a:spAutoFit/>
          </a:bodyPr>
          <a:lstStyle/>
          <a:p>
            <a:pPr algn="ctr">
              <a:lnSpc>
                <a:spcPts val="3079"/>
              </a:lnSpc>
            </a:pPr>
            <a:r>
              <a:rPr lang="en-US" sz="2199" b="1" spc="147">
                <a:solidFill>
                  <a:srgbClr val="13191D"/>
                </a:solidFill>
                <a:latin typeface="DM Sans Bold"/>
                <a:ea typeface="DM Sans Bold"/>
                <a:cs typeface="DM Sans Bold"/>
                <a:sym typeface="DM Sans Bold"/>
              </a:rPr>
              <a:t>AADITYA KUMAR</a:t>
            </a:r>
          </a:p>
        </p:txBody>
      </p:sp>
      <p:sp>
        <p:nvSpPr>
          <p:cNvPr id="28" name="Freeform 28"/>
          <p:cNvSpPr/>
          <p:nvPr/>
        </p:nvSpPr>
        <p:spPr>
          <a:xfrm rot="-10800000">
            <a:off x="16425616" y="-538203"/>
            <a:ext cx="6217418" cy="4114800"/>
          </a:xfrm>
          <a:custGeom>
            <a:avLst/>
            <a:gdLst/>
            <a:ahLst/>
            <a:cxnLst/>
            <a:rect l="l" t="t" r="r" b="b"/>
            <a:pathLst>
              <a:path w="6217418" h="4114800">
                <a:moveTo>
                  <a:pt x="0" y="0"/>
                </a:moveTo>
                <a:lnTo>
                  <a:pt x="6217417" y="0"/>
                </a:lnTo>
                <a:lnTo>
                  <a:pt x="62174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00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5747889" y="5503645"/>
            <a:ext cx="6792221" cy="1161018"/>
          </a:xfrm>
          <a:prstGeom prst="rect">
            <a:avLst/>
          </a:prstGeom>
        </p:spPr>
        <p:txBody>
          <a:bodyPr lIns="0" tIns="0" rIns="0" bIns="0" rtlCol="0" anchor="t">
            <a:spAutoFit/>
          </a:bodyPr>
          <a:lstStyle/>
          <a:p>
            <a:pPr algn="ctr">
              <a:lnSpc>
                <a:spcPts val="8165"/>
              </a:lnSpc>
              <a:spcBef>
                <a:spcPct val="0"/>
              </a:spcBef>
            </a:pPr>
            <a:r>
              <a:rPr lang="en-US" sz="10207" b="1">
                <a:solidFill>
                  <a:srgbClr val="E9E9E9"/>
                </a:solidFill>
                <a:latin typeface="HK Modular"/>
                <a:ea typeface="HK Modular"/>
                <a:cs typeface="HK Modular"/>
                <a:sym typeface="HK Modular"/>
              </a:rPr>
              <a:t>THANK</a:t>
            </a:r>
          </a:p>
        </p:txBody>
      </p:sp>
      <p:sp>
        <p:nvSpPr>
          <p:cNvPr id="3" name="TextBox 3"/>
          <p:cNvSpPr txBox="1"/>
          <p:nvPr/>
        </p:nvSpPr>
        <p:spPr>
          <a:xfrm>
            <a:off x="5747889" y="6983243"/>
            <a:ext cx="6792221" cy="2111526"/>
          </a:xfrm>
          <a:prstGeom prst="rect">
            <a:avLst/>
          </a:prstGeom>
        </p:spPr>
        <p:txBody>
          <a:bodyPr lIns="0" tIns="0" rIns="0" bIns="0" rtlCol="0" anchor="t">
            <a:spAutoFit/>
          </a:bodyPr>
          <a:lstStyle/>
          <a:p>
            <a:pPr algn="ctr">
              <a:lnSpc>
                <a:spcPts val="14758"/>
              </a:lnSpc>
              <a:spcBef>
                <a:spcPct val="0"/>
              </a:spcBef>
            </a:pPr>
            <a:r>
              <a:rPr lang="en-US" sz="18448" b="1">
                <a:solidFill>
                  <a:srgbClr val="FBFEFE"/>
                </a:solidFill>
                <a:latin typeface="HK Modular"/>
                <a:ea typeface="HK Modular"/>
                <a:cs typeface="HK Modular"/>
                <a:sym typeface="HK Modular"/>
              </a:rPr>
              <a:t>YOU</a:t>
            </a:r>
          </a:p>
        </p:txBody>
      </p:sp>
      <p:sp>
        <p:nvSpPr>
          <p:cNvPr id="4" name="Freeform 4"/>
          <p:cNvSpPr/>
          <p:nvPr/>
        </p:nvSpPr>
        <p:spPr>
          <a:xfrm>
            <a:off x="0" y="0"/>
            <a:ext cx="6217418" cy="4114800"/>
          </a:xfrm>
          <a:custGeom>
            <a:avLst/>
            <a:gdLst/>
            <a:ahLst/>
            <a:cxnLst/>
            <a:rect l="l" t="t" r="r" b="b"/>
            <a:pathLst>
              <a:path w="6217418" h="4114800">
                <a:moveTo>
                  <a:pt x="0" y="0"/>
                </a:moveTo>
                <a:lnTo>
                  <a:pt x="6217418" y="0"/>
                </a:lnTo>
                <a:lnTo>
                  <a:pt x="62174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001"/>
          </a:p>
        </p:txBody>
      </p:sp>
      <p:sp>
        <p:nvSpPr>
          <p:cNvPr id="5" name="Freeform 5"/>
          <p:cNvSpPr/>
          <p:nvPr/>
        </p:nvSpPr>
        <p:spPr>
          <a:xfrm>
            <a:off x="12928633" y="6172200"/>
            <a:ext cx="6217418" cy="4114800"/>
          </a:xfrm>
          <a:custGeom>
            <a:avLst/>
            <a:gdLst/>
            <a:ahLst/>
            <a:cxnLst/>
            <a:rect l="l" t="t" r="r" b="b"/>
            <a:pathLst>
              <a:path w="6217418" h="4114800">
                <a:moveTo>
                  <a:pt x="0" y="0"/>
                </a:moveTo>
                <a:lnTo>
                  <a:pt x="6217418" y="0"/>
                </a:lnTo>
                <a:lnTo>
                  <a:pt x="62174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001"/>
          </a:p>
        </p:txBody>
      </p:sp>
      <p:sp>
        <p:nvSpPr>
          <p:cNvPr id="6" name="Freeform 6"/>
          <p:cNvSpPr/>
          <p:nvPr/>
        </p:nvSpPr>
        <p:spPr>
          <a:xfrm>
            <a:off x="16634554" y="2057400"/>
            <a:ext cx="6217418" cy="4114800"/>
          </a:xfrm>
          <a:custGeom>
            <a:avLst/>
            <a:gdLst/>
            <a:ahLst/>
            <a:cxnLst/>
            <a:rect l="l" t="t" r="r" b="b"/>
            <a:pathLst>
              <a:path w="6217418" h="4114800">
                <a:moveTo>
                  <a:pt x="0" y="0"/>
                </a:moveTo>
                <a:lnTo>
                  <a:pt x="6217418" y="0"/>
                </a:lnTo>
                <a:lnTo>
                  <a:pt x="62174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001"/>
          </a:p>
        </p:txBody>
      </p:sp>
      <p:sp>
        <p:nvSpPr>
          <p:cNvPr id="7" name="Freeform 7"/>
          <p:cNvSpPr/>
          <p:nvPr/>
        </p:nvSpPr>
        <p:spPr>
          <a:xfrm>
            <a:off x="-4394300" y="4114800"/>
            <a:ext cx="6217418" cy="4114800"/>
          </a:xfrm>
          <a:custGeom>
            <a:avLst/>
            <a:gdLst/>
            <a:ahLst/>
            <a:cxnLst/>
            <a:rect l="l" t="t" r="r" b="b"/>
            <a:pathLst>
              <a:path w="6217418" h="4114800">
                <a:moveTo>
                  <a:pt x="0" y="0"/>
                </a:moveTo>
                <a:lnTo>
                  <a:pt x="6217418" y="0"/>
                </a:lnTo>
                <a:lnTo>
                  <a:pt x="62174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001"/>
          </a:p>
        </p:txBody>
      </p:sp>
      <p:sp>
        <p:nvSpPr>
          <p:cNvPr id="8" name="Freeform 8"/>
          <p:cNvSpPr/>
          <p:nvPr/>
        </p:nvSpPr>
        <p:spPr>
          <a:xfrm rot="5151801">
            <a:off x="-1920535" y="5047807"/>
            <a:ext cx="7916724" cy="8650750"/>
          </a:xfrm>
          <a:custGeom>
            <a:avLst/>
            <a:gdLst/>
            <a:ahLst/>
            <a:cxnLst/>
            <a:rect l="l" t="t" r="r" b="b"/>
            <a:pathLst>
              <a:path w="7916724" h="8650750">
                <a:moveTo>
                  <a:pt x="0" y="0"/>
                </a:moveTo>
                <a:lnTo>
                  <a:pt x="7916723" y="0"/>
                </a:lnTo>
                <a:lnTo>
                  <a:pt x="7916723" y="8650750"/>
                </a:lnTo>
                <a:lnTo>
                  <a:pt x="0" y="8650750"/>
                </a:lnTo>
                <a:lnTo>
                  <a:pt x="0" y="0"/>
                </a:lnTo>
                <a:close/>
              </a:path>
            </a:pathLst>
          </a:custGeom>
          <a:blipFill>
            <a:blip r:embed="rId4"/>
            <a:stretch>
              <a:fillRect l="-2558" r="-2558"/>
            </a:stretch>
          </a:blipFill>
        </p:spPr>
        <p:txBody>
          <a:bodyPr/>
          <a:lstStyle/>
          <a:p>
            <a:endParaRPr lang="en-001"/>
          </a:p>
        </p:txBody>
      </p:sp>
      <p:sp>
        <p:nvSpPr>
          <p:cNvPr id="9" name="Freeform 9"/>
          <p:cNvSpPr/>
          <p:nvPr/>
        </p:nvSpPr>
        <p:spPr>
          <a:xfrm>
            <a:off x="4509345" y="-1009384"/>
            <a:ext cx="9269310" cy="6796236"/>
          </a:xfrm>
          <a:custGeom>
            <a:avLst/>
            <a:gdLst/>
            <a:ahLst/>
            <a:cxnLst/>
            <a:rect l="l" t="t" r="r" b="b"/>
            <a:pathLst>
              <a:path w="9269310" h="6796236">
                <a:moveTo>
                  <a:pt x="0" y="0"/>
                </a:moveTo>
                <a:lnTo>
                  <a:pt x="9269310" y="0"/>
                </a:lnTo>
                <a:lnTo>
                  <a:pt x="9269310" y="6796236"/>
                </a:lnTo>
                <a:lnTo>
                  <a:pt x="0" y="6796236"/>
                </a:lnTo>
                <a:lnTo>
                  <a:pt x="0" y="0"/>
                </a:lnTo>
                <a:close/>
              </a:path>
            </a:pathLst>
          </a:custGeom>
          <a:blipFill>
            <a:blip r:embed="rId5"/>
            <a:stretch>
              <a:fillRect/>
            </a:stretch>
          </a:blipFill>
        </p:spPr>
        <p:txBody>
          <a:bodyPr/>
          <a:lstStyle/>
          <a:p>
            <a:endParaRPr lang="en-00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956229">
            <a:off x="15247186" y="-910867"/>
            <a:ext cx="6738528" cy="5985320"/>
          </a:xfrm>
          <a:custGeom>
            <a:avLst/>
            <a:gdLst/>
            <a:ahLst/>
            <a:cxnLst/>
            <a:rect l="l" t="t" r="r" b="b"/>
            <a:pathLst>
              <a:path w="6738528" h="5985320">
                <a:moveTo>
                  <a:pt x="0" y="0"/>
                </a:moveTo>
                <a:lnTo>
                  <a:pt x="6738528" y="0"/>
                </a:lnTo>
                <a:lnTo>
                  <a:pt x="6738528" y="5985319"/>
                </a:lnTo>
                <a:lnTo>
                  <a:pt x="0" y="598531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001"/>
          </a:p>
        </p:txBody>
      </p:sp>
      <p:sp>
        <p:nvSpPr>
          <p:cNvPr id="3" name="Freeform 3"/>
          <p:cNvSpPr/>
          <p:nvPr/>
        </p:nvSpPr>
        <p:spPr>
          <a:xfrm rot="1584615">
            <a:off x="-2671580" y="-1455354"/>
            <a:ext cx="5587084" cy="4962580"/>
          </a:xfrm>
          <a:custGeom>
            <a:avLst/>
            <a:gdLst/>
            <a:ahLst/>
            <a:cxnLst/>
            <a:rect l="l" t="t" r="r" b="b"/>
            <a:pathLst>
              <a:path w="5587084" h="4962580">
                <a:moveTo>
                  <a:pt x="0" y="0"/>
                </a:moveTo>
                <a:lnTo>
                  <a:pt x="5587084" y="0"/>
                </a:lnTo>
                <a:lnTo>
                  <a:pt x="5587084" y="4962580"/>
                </a:lnTo>
                <a:lnTo>
                  <a:pt x="0" y="496258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001"/>
          </a:p>
        </p:txBody>
      </p:sp>
      <p:sp>
        <p:nvSpPr>
          <p:cNvPr id="4" name="Freeform 4"/>
          <p:cNvSpPr/>
          <p:nvPr/>
        </p:nvSpPr>
        <p:spPr>
          <a:xfrm rot="3005931">
            <a:off x="-2641522" y="5574065"/>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6">
              <a:alphaModFix amt="52000"/>
            </a:blip>
            <a:stretch>
              <a:fillRect/>
            </a:stretch>
          </a:blipFill>
        </p:spPr>
        <p:txBody>
          <a:bodyPr/>
          <a:lstStyle/>
          <a:p>
            <a:endParaRPr lang="en-001"/>
          </a:p>
        </p:txBody>
      </p:sp>
      <p:graphicFrame>
        <p:nvGraphicFramePr>
          <p:cNvPr id="5" name="Table 5"/>
          <p:cNvGraphicFramePr>
            <a:graphicFrameLocks noGrp="1"/>
          </p:cNvGraphicFramePr>
          <p:nvPr>
            <p:extLst>
              <p:ext uri="{D42A27DB-BD31-4B8C-83A1-F6EECF244321}">
                <p14:modId xmlns:p14="http://schemas.microsoft.com/office/powerpoint/2010/main" val="1832419645"/>
              </p:ext>
            </p:extLst>
          </p:nvPr>
        </p:nvGraphicFramePr>
        <p:xfrm>
          <a:off x="2757061" y="1779449"/>
          <a:ext cx="12773877" cy="6728103"/>
        </p:xfrm>
        <a:graphic>
          <a:graphicData uri="http://schemas.openxmlformats.org/drawingml/2006/table">
            <a:tbl>
              <a:tblPr/>
              <a:tblGrid>
                <a:gridCol w="4257959">
                  <a:extLst>
                    <a:ext uri="{9D8B030D-6E8A-4147-A177-3AD203B41FA5}">
                      <a16:colId xmlns:a16="http://schemas.microsoft.com/office/drawing/2014/main" val="20000"/>
                    </a:ext>
                  </a:extLst>
                </a:gridCol>
                <a:gridCol w="4257959">
                  <a:extLst>
                    <a:ext uri="{9D8B030D-6E8A-4147-A177-3AD203B41FA5}">
                      <a16:colId xmlns:a16="http://schemas.microsoft.com/office/drawing/2014/main" val="20001"/>
                    </a:ext>
                  </a:extLst>
                </a:gridCol>
                <a:gridCol w="4257959">
                  <a:extLst>
                    <a:ext uri="{9D8B030D-6E8A-4147-A177-3AD203B41FA5}">
                      <a16:colId xmlns:a16="http://schemas.microsoft.com/office/drawing/2014/main" val="20002"/>
                    </a:ext>
                  </a:extLst>
                </a:gridCol>
              </a:tblGrid>
              <a:tr h="954465">
                <a:tc>
                  <a:txBody>
                    <a:bodyPr/>
                    <a:lstStyle/>
                    <a:p>
                      <a:pPr algn="ctr">
                        <a:lnSpc>
                          <a:spcPts val="3079"/>
                        </a:lnSpc>
                        <a:defRPr/>
                      </a:pPr>
                      <a:r>
                        <a:rPr lang="en-US" sz="2199" b="1">
                          <a:solidFill>
                            <a:srgbClr val="FFFFFF"/>
                          </a:solidFill>
                          <a:latin typeface="Arimo Bold"/>
                          <a:ea typeface="Arimo Bold"/>
                          <a:cs typeface="Arimo Bold"/>
                          <a:sym typeface="Arimo Bold"/>
                        </a:rPr>
                        <a:t>S. NO.</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939"/>
                        </a:lnSpc>
                        <a:defRPr/>
                      </a:pPr>
                      <a:r>
                        <a:rPr lang="en-US" sz="2099" b="1">
                          <a:solidFill>
                            <a:srgbClr val="FFFFFF"/>
                          </a:solidFill>
                          <a:latin typeface="Arimo Bold"/>
                          <a:ea typeface="Arimo Bold"/>
                          <a:cs typeface="Arimo Bold"/>
                          <a:sym typeface="Arimo Bold"/>
                        </a:rPr>
                        <a:t>TOPIC</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659"/>
                        </a:lnSpc>
                        <a:defRPr/>
                      </a:pPr>
                      <a:r>
                        <a:rPr lang="en-US" sz="1899" b="1">
                          <a:solidFill>
                            <a:srgbClr val="FFFFFF"/>
                          </a:solidFill>
                          <a:latin typeface="Arimo Bold"/>
                          <a:ea typeface="Arimo Bold"/>
                          <a:cs typeface="Arimo Bold"/>
                          <a:sym typeface="Arimo Bold"/>
                        </a:rPr>
                        <a:t>SLIDE NO.</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0"/>
                  </a:ext>
                </a:extLst>
              </a:tr>
              <a:tr h="962273">
                <a:tc>
                  <a:txBody>
                    <a:bodyPr/>
                    <a:lstStyle/>
                    <a:p>
                      <a:pPr algn="ctr">
                        <a:lnSpc>
                          <a:spcPts val="3079"/>
                        </a:lnSpc>
                        <a:defRPr/>
                      </a:pPr>
                      <a:r>
                        <a:rPr lang="en-US" sz="2199" b="1">
                          <a:solidFill>
                            <a:srgbClr val="FFFFFF"/>
                          </a:solidFill>
                          <a:latin typeface="Arimo Bold"/>
                          <a:ea typeface="Arimo Bold"/>
                          <a:cs typeface="Arimo Bold"/>
                          <a:sym typeface="Arimo Bold"/>
                        </a:rPr>
                        <a:t>1.</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939"/>
                        </a:lnSpc>
                        <a:defRPr/>
                      </a:pPr>
                      <a:r>
                        <a:rPr lang="en-US" sz="2099" b="1" dirty="0">
                          <a:solidFill>
                            <a:srgbClr val="FFFFFF"/>
                          </a:solidFill>
                          <a:latin typeface="Poppins Bold"/>
                          <a:ea typeface="Poppins Bold"/>
                          <a:cs typeface="Poppins Bold"/>
                          <a:sym typeface="Poppins Bold"/>
                        </a:rPr>
                        <a:t>INTRODUCTION</a:t>
                      </a:r>
                      <a:endParaRPr lang="en-US" sz="1100" dirty="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659"/>
                        </a:lnSpc>
                        <a:defRPr/>
                      </a:pPr>
                      <a:r>
                        <a:rPr lang="en-US" sz="2400" dirty="0">
                          <a:solidFill>
                            <a:schemeClr val="bg1"/>
                          </a:solidFill>
                          <a:latin typeface="Poppins Bold" panose="020B0604020202020204" charset="0"/>
                          <a:cs typeface="Poppins Bold" panose="020B0604020202020204" charset="0"/>
                        </a:rPr>
                        <a:t>3-6</a:t>
                      </a:r>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1"/>
                  </a:ext>
                </a:extLst>
              </a:tr>
              <a:tr h="962273">
                <a:tc>
                  <a:txBody>
                    <a:bodyPr/>
                    <a:lstStyle/>
                    <a:p>
                      <a:pPr algn="ctr">
                        <a:lnSpc>
                          <a:spcPts val="3079"/>
                        </a:lnSpc>
                        <a:defRPr/>
                      </a:pPr>
                      <a:r>
                        <a:rPr lang="en-US" sz="2199" b="1">
                          <a:solidFill>
                            <a:srgbClr val="FFFFFF"/>
                          </a:solidFill>
                          <a:latin typeface="Arimo Bold"/>
                          <a:ea typeface="Arimo Bold"/>
                          <a:cs typeface="Arimo Bold"/>
                          <a:sym typeface="Arimo Bold"/>
                        </a:rPr>
                        <a:t>2.</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939"/>
                        </a:lnSpc>
                        <a:defRPr/>
                      </a:pPr>
                      <a:r>
                        <a:rPr lang="en-US" sz="2099" b="1">
                          <a:solidFill>
                            <a:srgbClr val="FFFFFF"/>
                          </a:solidFill>
                          <a:latin typeface="Poppins Bold"/>
                          <a:ea typeface="Poppins Bold"/>
                          <a:cs typeface="Poppins Bold"/>
                          <a:sym typeface="Poppins Bold"/>
                        </a:rPr>
                        <a:t>PROBLEM DEFINITION</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659"/>
                        </a:lnSpc>
                        <a:defRPr/>
                      </a:pPr>
                      <a:r>
                        <a:rPr lang="en-US" sz="2400" dirty="0">
                          <a:solidFill>
                            <a:schemeClr val="bg1"/>
                          </a:solidFill>
                          <a:latin typeface="Poppins Bold" panose="020B0604020202020204" charset="0"/>
                          <a:cs typeface="Poppins Bold" panose="020B0604020202020204" charset="0"/>
                        </a:rPr>
                        <a:t>7-9</a:t>
                      </a:r>
                      <a:endParaRPr lang="en-US" sz="2400" dirty="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2"/>
                  </a:ext>
                </a:extLst>
              </a:tr>
              <a:tr h="962273">
                <a:tc>
                  <a:txBody>
                    <a:bodyPr/>
                    <a:lstStyle/>
                    <a:p>
                      <a:pPr algn="ctr">
                        <a:lnSpc>
                          <a:spcPts val="3079"/>
                        </a:lnSpc>
                        <a:defRPr/>
                      </a:pPr>
                      <a:r>
                        <a:rPr lang="en-US" sz="2199" b="1">
                          <a:solidFill>
                            <a:srgbClr val="FFFFFF"/>
                          </a:solidFill>
                          <a:latin typeface="Arimo Bold"/>
                          <a:ea typeface="Arimo Bold"/>
                          <a:cs typeface="Arimo Bold"/>
                          <a:sym typeface="Arimo Bold"/>
                        </a:rPr>
                        <a:t>3.</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939"/>
                        </a:lnSpc>
                        <a:defRPr/>
                      </a:pPr>
                      <a:r>
                        <a:rPr lang="en-US" sz="2099" b="1" dirty="0">
                          <a:solidFill>
                            <a:srgbClr val="FFFFFF"/>
                          </a:solidFill>
                          <a:latin typeface="Poppins Bold"/>
                          <a:ea typeface="Poppins Bold"/>
                          <a:cs typeface="Poppins Bold"/>
                          <a:sym typeface="Poppins Bold"/>
                        </a:rPr>
                        <a:t>RELATED WORK</a:t>
                      </a:r>
                      <a:endParaRPr lang="en-US" sz="1100" dirty="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659"/>
                        </a:lnSpc>
                        <a:defRPr/>
                      </a:pPr>
                      <a:r>
                        <a:rPr lang="en-US" sz="2400" dirty="0">
                          <a:solidFill>
                            <a:schemeClr val="bg1"/>
                          </a:solidFill>
                          <a:latin typeface="Poppins Bold" panose="020B0604020202020204" charset="0"/>
                          <a:cs typeface="Poppins Bold" panose="020B0604020202020204" charset="0"/>
                        </a:rPr>
                        <a:t>10-15</a:t>
                      </a:r>
                      <a:endParaRPr lang="en-US" sz="2400" dirty="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3"/>
                  </a:ext>
                </a:extLst>
              </a:tr>
              <a:tr h="962273">
                <a:tc>
                  <a:txBody>
                    <a:bodyPr/>
                    <a:lstStyle/>
                    <a:p>
                      <a:pPr algn="ctr">
                        <a:lnSpc>
                          <a:spcPts val="3079"/>
                        </a:lnSpc>
                        <a:defRPr/>
                      </a:pPr>
                      <a:r>
                        <a:rPr lang="en-US" sz="2199" b="1">
                          <a:solidFill>
                            <a:srgbClr val="FFFFFF"/>
                          </a:solidFill>
                          <a:latin typeface="Arimo Bold"/>
                          <a:ea typeface="Arimo Bold"/>
                          <a:cs typeface="Arimo Bold"/>
                          <a:sym typeface="Arimo Bold"/>
                        </a:rPr>
                        <a:t>4.</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939"/>
                        </a:lnSpc>
                        <a:defRPr/>
                      </a:pPr>
                      <a:r>
                        <a:rPr lang="en-US" sz="2099" b="1">
                          <a:solidFill>
                            <a:srgbClr val="FFFFFF"/>
                          </a:solidFill>
                          <a:latin typeface="Poppins Bold"/>
                          <a:ea typeface="Poppins Bold"/>
                          <a:cs typeface="Poppins Bold"/>
                          <a:sym typeface="Poppins Bold"/>
                        </a:rPr>
                        <a:t>PROPOSED WORK/MODEL</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659"/>
                        </a:lnSpc>
                        <a:defRPr/>
                      </a:pPr>
                      <a:r>
                        <a:rPr lang="en-US" sz="2400" dirty="0">
                          <a:solidFill>
                            <a:schemeClr val="bg1"/>
                          </a:solidFill>
                          <a:latin typeface="Poppins Bold" panose="020B0604020202020204" charset="0"/>
                          <a:cs typeface="Poppins Bold" panose="020B0604020202020204" charset="0"/>
                        </a:rPr>
                        <a:t>16-22</a:t>
                      </a:r>
                      <a:endParaRPr lang="en-US" sz="2400" dirty="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4"/>
                  </a:ext>
                </a:extLst>
              </a:tr>
              <a:tr h="962273">
                <a:tc>
                  <a:txBody>
                    <a:bodyPr/>
                    <a:lstStyle/>
                    <a:p>
                      <a:pPr algn="ctr">
                        <a:lnSpc>
                          <a:spcPts val="3079"/>
                        </a:lnSpc>
                        <a:defRPr/>
                      </a:pPr>
                      <a:r>
                        <a:rPr lang="en-US" sz="2199" b="1">
                          <a:solidFill>
                            <a:srgbClr val="FFFFFF"/>
                          </a:solidFill>
                          <a:latin typeface="Arimo Bold"/>
                          <a:ea typeface="Arimo Bold"/>
                          <a:cs typeface="Arimo Bold"/>
                          <a:sym typeface="Arimo Bold"/>
                        </a:rPr>
                        <a:t>5.</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939"/>
                        </a:lnSpc>
                        <a:defRPr/>
                      </a:pPr>
                      <a:r>
                        <a:rPr lang="en-US" sz="2099" b="1">
                          <a:solidFill>
                            <a:srgbClr val="FFFFFF"/>
                          </a:solidFill>
                          <a:latin typeface="Poppins Bold"/>
                          <a:ea typeface="Poppins Bold"/>
                          <a:cs typeface="Poppins Bold"/>
                          <a:sym typeface="Poppins Bold"/>
                        </a:rPr>
                        <a:t>CONCLUSION</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659"/>
                        </a:lnSpc>
                        <a:defRPr/>
                      </a:pPr>
                      <a:r>
                        <a:rPr lang="en-US" sz="2400" dirty="0">
                          <a:solidFill>
                            <a:schemeClr val="bg1"/>
                          </a:solidFill>
                          <a:latin typeface="Poppins Bold" panose="020B0604020202020204" charset="0"/>
                          <a:cs typeface="Poppins Bold" panose="020B0604020202020204" charset="0"/>
                        </a:rPr>
                        <a:t>23</a:t>
                      </a:r>
                      <a:endParaRPr lang="en-US" sz="2400" dirty="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5"/>
                  </a:ext>
                </a:extLst>
              </a:tr>
              <a:tr h="962273">
                <a:tc>
                  <a:txBody>
                    <a:bodyPr/>
                    <a:lstStyle/>
                    <a:p>
                      <a:pPr algn="ctr">
                        <a:lnSpc>
                          <a:spcPts val="3079"/>
                        </a:lnSpc>
                        <a:defRPr/>
                      </a:pPr>
                      <a:r>
                        <a:rPr lang="en-US" sz="2199" b="1">
                          <a:solidFill>
                            <a:srgbClr val="FFFFFF"/>
                          </a:solidFill>
                          <a:latin typeface="Arimo Bold"/>
                          <a:ea typeface="Arimo Bold"/>
                          <a:cs typeface="Arimo Bold"/>
                          <a:sym typeface="Arimo Bold"/>
                        </a:rPr>
                        <a:t>6.</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939"/>
                        </a:lnSpc>
                        <a:defRPr/>
                      </a:pPr>
                      <a:r>
                        <a:rPr lang="en-US" sz="2099" b="1">
                          <a:solidFill>
                            <a:srgbClr val="FFFFFF"/>
                          </a:solidFill>
                          <a:latin typeface="Poppins Bold"/>
                          <a:ea typeface="Poppins Bold"/>
                          <a:cs typeface="Poppins Bold"/>
                          <a:sym typeface="Poppins Bold"/>
                        </a:rPr>
                        <a:t>REFERENCES</a:t>
                      </a:r>
                      <a:endParaRPr lang="en-US" sz="110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tc>
                  <a:txBody>
                    <a:bodyPr/>
                    <a:lstStyle/>
                    <a:p>
                      <a:pPr algn="ctr">
                        <a:lnSpc>
                          <a:spcPts val="2659"/>
                        </a:lnSpc>
                        <a:defRPr/>
                      </a:pPr>
                      <a:r>
                        <a:rPr lang="en-US" sz="2400" dirty="0">
                          <a:solidFill>
                            <a:schemeClr val="bg1"/>
                          </a:solidFill>
                          <a:latin typeface="Poppins Bold" panose="020B0604020202020204" charset="0"/>
                          <a:cs typeface="Poppins Bold" panose="020B0604020202020204" charset="0"/>
                        </a:rPr>
                        <a:t>24</a:t>
                      </a:r>
                      <a:endParaRPr lang="en-US" sz="2400" dirty="0"/>
                    </a:p>
                  </a:txBody>
                  <a:tcPr marL="190500" marR="190500" marT="190500" marB="190500" anchor="ctr">
                    <a:lnL w="38100" cap="flat" cmpd="sng" algn="ctr">
                      <a:solidFill>
                        <a:srgbClr val="FFD699"/>
                      </a:solidFill>
                      <a:prstDash val="solid"/>
                      <a:round/>
                      <a:headEnd type="none" w="med" len="med"/>
                      <a:tailEnd type="none" w="med" len="med"/>
                    </a:lnL>
                    <a:lnR w="38100" cap="flat" cmpd="sng" algn="ctr">
                      <a:solidFill>
                        <a:srgbClr val="FFD699"/>
                      </a:solidFill>
                      <a:prstDash val="solid"/>
                      <a:round/>
                      <a:headEnd type="none" w="med" len="med"/>
                      <a:tailEnd type="none" w="med" len="med"/>
                    </a:lnR>
                    <a:lnT w="38100" cap="flat" cmpd="sng" algn="ctr">
                      <a:solidFill>
                        <a:srgbClr val="FFD699"/>
                      </a:solidFill>
                      <a:prstDash val="solid"/>
                      <a:round/>
                      <a:headEnd type="none" w="med" len="med"/>
                      <a:tailEnd type="none" w="med" len="med"/>
                    </a:lnT>
                    <a:lnB w="38100" cap="flat" cmpd="sng" algn="ctr">
                      <a:solidFill>
                        <a:srgbClr val="FFD699"/>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6"/>
          <p:cNvSpPr txBox="1"/>
          <p:nvPr/>
        </p:nvSpPr>
        <p:spPr>
          <a:xfrm>
            <a:off x="15952675" y="8736107"/>
            <a:ext cx="2512960" cy="2163475"/>
          </a:xfrm>
          <a:prstGeom prst="rect">
            <a:avLst/>
          </a:prstGeom>
        </p:spPr>
        <p:txBody>
          <a:bodyPr lIns="0" tIns="0" rIns="0" bIns="0" rtlCol="0" anchor="t">
            <a:spAutoFit/>
          </a:bodyPr>
          <a:lstStyle/>
          <a:p>
            <a:pPr algn="ctr">
              <a:lnSpc>
                <a:spcPts val="15597"/>
              </a:lnSpc>
            </a:pPr>
            <a:r>
              <a:rPr lang="en-US" sz="16593" b="1" spc="-813">
                <a:solidFill>
                  <a:srgbClr val="EFEFEF"/>
                </a:solidFill>
                <a:latin typeface="Arimo Bold"/>
                <a:ea typeface="Arimo Bold"/>
                <a:cs typeface="Arimo Bold"/>
                <a:sym typeface="Arimo Bold"/>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6149326" y="-522027"/>
            <a:ext cx="4632618" cy="4114800"/>
          </a:xfrm>
          <a:custGeom>
            <a:avLst/>
            <a:gdLst/>
            <a:ahLst/>
            <a:cxnLst/>
            <a:rect l="l" t="t" r="r" b="b"/>
            <a:pathLst>
              <a:path w="4632618" h="4114800">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001"/>
          </a:p>
        </p:txBody>
      </p:sp>
      <p:sp>
        <p:nvSpPr>
          <p:cNvPr id="3" name="Freeform 3"/>
          <p:cNvSpPr/>
          <p:nvPr/>
        </p:nvSpPr>
        <p:spPr>
          <a:xfrm rot="3005931">
            <a:off x="-3858243" y="5737585"/>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4"/>
            <a:stretch>
              <a:fillRect/>
            </a:stretch>
          </a:blipFill>
        </p:spPr>
        <p:txBody>
          <a:bodyPr/>
          <a:lstStyle/>
          <a:p>
            <a:endParaRPr lang="en-001"/>
          </a:p>
        </p:txBody>
      </p:sp>
      <p:sp>
        <p:nvSpPr>
          <p:cNvPr id="4" name="TextBox 4"/>
          <p:cNvSpPr txBox="1"/>
          <p:nvPr/>
        </p:nvSpPr>
        <p:spPr>
          <a:xfrm>
            <a:off x="15952675" y="8739022"/>
            <a:ext cx="2512960" cy="2157646"/>
          </a:xfrm>
          <a:prstGeom prst="rect">
            <a:avLst/>
          </a:prstGeom>
        </p:spPr>
        <p:txBody>
          <a:bodyPr lIns="0" tIns="0" rIns="0" bIns="0" rtlCol="0" anchor="t">
            <a:spAutoFit/>
          </a:bodyPr>
          <a:lstStyle/>
          <a:p>
            <a:pPr algn="ctr">
              <a:lnSpc>
                <a:spcPts val="15597"/>
              </a:lnSpc>
            </a:pPr>
            <a:r>
              <a:rPr lang="en-US" sz="16593" b="1" spc="-813">
                <a:solidFill>
                  <a:srgbClr val="EFEFEF"/>
                </a:solidFill>
                <a:latin typeface="Arimo Bold"/>
                <a:ea typeface="Arimo Bold"/>
                <a:cs typeface="Arimo Bold"/>
                <a:sym typeface="Arimo Bold"/>
              </a:rPr>
              <a:t>03</a:t>
            </a:r>
          </a:p>
        </p:txBody>
      </p:sp>
      <p:sp>
        <p:nvSpPr>
          <p:cNvPr id="5" name="TextBox 5"/>
          <p:cNvSpPr txBox="1"/>
          <p:nvPr/>
        </p:nvSpPr>
        <p:spPr>
          <a:xfrm>
            <a:off x="1540457" y="3109262"/>
            <a:ext cx="15207087" cy="4265419"/>
          </a:xfrm>
          <a:prstGeom prst="rect">
            <a:avLst/>
          </a:prstGeom>
        </p:spPr>
        <p:txBody>
          <a:bodyPr lIns="0" tIns="0" rIns="0" bIns="0" rtlCol="0" anchor="t">
            <a:spAutoFit/>
          </a:bodyPr>
          <a:lstStyle/>
          <a:p>
            <a:pPr algn="just">
              <a:lnSpc>
                <a:spcPts val="4823"/>
              </a:lnSpc>
              <a:spcBef>
                <a:spcPct val="0"/>
              </a:spcBef>
            </a:pPr>
            <a:r>
              <a:rPr lang="en-US" sz="3445" b="1">
                <a:solidFill>
                  <a:srgbClr val="FFFFFF"/>
                </a:solidFill>
                <a:latin typeface="Arimo Bold"/>
                <a:ea typeface="Arimo Bold"/>
                <a:cs typeface="Arimo Bold"/>
                <a:sym typeface="Arimo Bold"/>
              </a:rPr>
              <a:t>The NetDefender Toolkit is a cloud based cyber security tools that combines three essential tools that enhance network monitoring, protection, and vulnerability assessment through user-friendly and scalable modules. The toolkit bridges the gap between complex cybersecurity functionalities and ease of use. It’s modular design ensures adaptability for both individuals and organizations, strengthening digital security.</a:t>
            </a:r>
          </a:p>
        </p:txBody>
      </p:sp>
      <p:grpSp>
        <p:nvGrpSpPr>
          <p:cNvPr id="6" name="Group 6"/>
          <p:cNvGrpSpPr/>
          <p:nvPr/>
        </p:nvGrpSpPr>
        <p:grpSpPr>
          <a:xfrm>
            <a:off x="-322012" y="489294"/>
            <a:ext cx="4203624" cy="1270833"/>
            <a:chOff x="0" y="0"/>
            <a:chExt cx="1107127" cy="334705"/>
          </a:xfrm>
        </p:grpSpPr>
        <p:sp>
          <p:nvSpPr>
            <p:cNvPr id="7" name="Freeform 7"/>
            <p:cNvSpPr/>
            <p:nvPr/>
          </p:nvSpPr>
          <p:spPr>
            <a:xfrm>
              <a:off x="0" y="0"/>
              <a:ext cx="1107127" cy="334705"/>
            </a:xfrm>
            <a:custGeom>
              <a:avLst/>
              <a:gdLst/>
              <a:ahLst/>
              <a:cxnLst/>
              <a:rect l="l" t="t" r="r" b="b"/>
              <a:pathLst>
                <a:path w="1107127" h="334705">
                  <a:moveTo>
                    <a:pt x="903927" y="0"/>
                  </a:moveTo>
                  <a:lnTo>
                    <a:pt x="0" y="0"/>
                  </a:lnTo>
                  <a:lnTo>
                    <a:pt x="0" y="334705"/>
                  </a:lnTo>
                  <a:lnTo>
                    <a:pt x="903927" y="334705"/>
                  </a:lnTo>
                  <a:lnTo>
                    <a:pt x="1107127" y="167352"/>
                  </a:lnTo>
                  <a:lnTo>
                    <a:pt x="903927" y="0"/>
                  </a:lnTo>
                  <a:close/>
                </a:path>
              </a:pathLst>
            </a:custGeom>
            <a:solidFill>
              <a:srgbClr val="DD9904"/>
            </a:solidFill>
          </p:spPr>
          <p:txBody>
            <a:bodyPr/>
            <a:lstStyle/>
            <a:p>
              <a:endParaRPr lang="en-001"/>
            </a:p>
          </p:txBody>
        </p:sp>
        <p:sp>
          <p:nvSpPr>
            <p:cNvPr id="8" name="TextBox 8"/>
            <p:cNvSpPr txBox="1"/>
            <p:nvPr/>
          </p:nvSpPr>
          <p:spPr>
            <a:xfrm>
              <a:off x="0" y="-66675"/>
              <a:ext cx="992827" cy="401380"/>
            </a:xfrm>
            <a:prstGeom prst="rect">
              <a:avLst/>
            </a:prstGeom>
          </p:spPr>
          <p:txBody>
            <a:bodyPr lIns="50800" tIns="50800" rIns="50800" bIns="50800" rtlCol="0" anchor="ctr"/>
            <a:lstStyle/>
            <a:p>
              <a:pPr algn="ctr">
                <a:lnSpc>
                  <a:spcPts val="3639"/>
                </a:lnSpc>
              </a:pPr>
              <a:endParaRPr/>
            </a:p>
          </p:txBody>
        </p:sp>
      </p:grpSp>
      <p:sp>
        <p:nvSpPr>
          <p:cNvPr id="9" name="TextBox 9"/>
          <p:cNvSpPr txBox="1"/>
          <p:nvPr/>
        </p:nvSpPr>
        <p:spPr>
          <a:xfrm>
            <a:off x="-973324" y="836420"/>
            <a:ext cx="5506249" cy="500380"/>
          </a:xfrm>
          <a:prstGeom prst="rect">
            <a:avLst/>
          </a:prstGeom>
        </p:spPr>
        <p:txBody>
          <a:bodyPr lIns="0" tIns="0" rIns="0" bIns="0" rtlCol="0" anchor="t">
            <a:spAutoFit/>
          </a:bodyPr>
          <a:lstStyle/>
          <a:p>
            <a:pPr algn="ctr">
              <a:lnSpc>
                <a:spcPts val="3920"/>
              </a:lnSpc>
            </a:pPr>
            <a:r>
              <a:rPr lang="en-US" sz="2800" b="1">
                <a:solidFill>
                  <a:srgbClr val="FFFFFF"/>
                </a:solidFill>
                <a:latin typeface="Arimo Bold"/>
                <a:ea typeface="Arimo Bold"/>
                <a:cs typeface="Arimo Bold"/>
                <a:sym typeface="Arimo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687410" y="7865764"/>
            <a:ext cx="4632618" cy="4114800"/>
          </a:xfrm>
          <a:custGeom>
            <a:avLst/>
            <a:gdLst/>
            <a:ahLst/>
            <a:cxnLst/>
            <a:rect l="l" t="t" r="r" b="b"/>
            <a:pathLst>
              <a:path w="4632618" h="4114800">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001"/>
          </a:p>
        </p:txBody>
      </p:sp>
      <p:grpSp>
        <p:nvGrpSpPr>
          <p:cNvPr id="3" name="Group 3"/>
          <p:cNvGrpSpPr>
            <a:grpSpLocks noChangeAspect="1"/>
          </p:cNvGrpSpPr>
          <p:nvPr/>
        </p:nvGrpSpPr>
        <p:grpSpPr>
          <a:xfrm>
            <a:off x="11570588" y="1028700"/>
            <a:ext cx="5688712" cy="4567416"/>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001"/>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001"/>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001"/>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4"/>
              <a:stretch>
                <a:fillRect t="-66" b="-66"/>
              </a:stretch>
            </a:blipFill>
          </p:spPr>
          <p:txBody>
            <a:bodyPr/>
            <a:lstStyle/>
            <a:p>
              <a:endParaRPr lang="en-001"/>
            </a:p>
          </p:txBody>
        </p:sp>
      </p:grpSp>
      <p:grpSp>
        <p:nvGrpSpPr>
          <p:cNvPr id="8" name="Group 8"/>
          <p:cNvGrpSpPr>
            <a:grpSpLocks noChangeAspect="1"/>
          </p:cNvGrpSpPr>
          <p:nvPr/>
        </p:nvGrpSpPr>
        <p:grpSpPr>
          <a:xfrm>
            <a:off x="14949974" y="2987091"/>
            <a:ext cx="2309326" cy="4569398"/>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001"/>
            </a:p>
          </p:txBody>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42624" r="-142624"/>
              </a:stretch>
            </a:blipFill>
          </p:spPr>
          <p:txBody>
            <a:bodyPr/>
            <a:lstStyle/>
            <a:p>
              <a:endParaRPr lang="en-001"/>
            </a:p>
          </p:txBody>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p>
              <a:endParaRPr lang="en-001"/>
            </a:p>
          </p:txBody>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p>
              <a:endParaRPr lang="en-001"/>
            </a:p>
          </p:txBody>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p>
              <a:endParaRPr lang="en-001"/>
            </a:p>
          </p:txBody>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p>
              <a:endParaRPr lang="en-001"/>
            </a:p>
          </p:txBody>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p>
              <a:endParaRPr lang="en-001"/>
            </a:p>
          </p:txBody>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p>
              <a:endParaRPr lang="en-001"/>
            </a:p>
          </p:txBody>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p>
              <a:endParaRPr lang="en-001"/>
            </a:p>
          </p:txBody>
        </p:sp>
      </p:grpSp>
      <p:sp>
        <p:nvSpPr>
          <p:cNvPr id="18" name="Freeform 18"/>
          <p:cNvSpPr/>
          <p:nvPr/>
        </p:nvSpPr>
        <p:spPr>
          <a:xfrm rot="2833302">
            <a:off x="-1652197" y="6982778"/>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6">
              <a:alphaModFix amt="80000"/>
            </a:blip>
            <a:stretch>
              <a:fillRect/>
            </a:stretch>
          </a:blipFill>
        </p:spPr>
        <p:txBody>
          <a:bodyPr/>
          <a:lstStyle/>
          <a:p>
            <a:endParaRPr lang="en-001"/>
          </a:p>
        </p:txBody>
      </p:sp>
      <p:sp>
        <p:nvSpPr>
          <p:cNvPr id="19" name="TextBox 19"/>
          <p:cNvSpPr txBox="1"/>
          <p:nvPr/>
        </p:nvSpPr>
        <p:spPr>
          <a:xfrm>
            <a:off x="16057012" y="8811451"/>
            <a:ext cx="2512960" cy="2157646"/>
          </a:xfrm>
          <a:prstGeom prst="rect">
            <a:avLst/>
          </a:prstGeom>
        </p:spPr>
        <p:txBody>
          <a:bodyPr lIns="0" tIns="0" rIns="0" bIns="0" rtlCol="0" anchor="t">
            <a:spAutoFit/>
          </a:bodyPr>
          <a:lstStyle/>
          <a:p>
            <a:pPr algn="ctr">
              <a:lnSpc>
                <a:spcPts val="15597"/>
              </a:lnSpc>
            </a:pPr>
            <a:r>
              <a:rPr lang="en-US" sz="16593" b="1" spc="-813">
                <a:solidFill>
                  <a:srgbClr val="EFEFEF"/>
                </a:solidFill>
                <a:latin typeface="Arimo Bold"/>
                <a:ea typeface="Arimo Bold"/>
                <a:cs typeface="Arimo Bold"/>
                <a:sym typeface="Arimo Bold"/>
              </a:rPr>
              <a:t>04</a:t>
            </a:r>
          </a:p>
        </p:txBody>
      </p:sp>
      <p:sp>
        <p:nvSpPr>
          <p:cNvPr id="20" name="TextBox 20"/>
          <p:cNvSpPr txBox="1"/>
          <p:nvPr/>
        </p:nvSpPr>
        <p:spPr>
          <a:xfrm>
            <a:off x="412263" y="3186012"/>
            <a:ext cx="16154047" cy="473458"/>
          </a:xfrm>
          <a:prstGeom prst="rect">
            <a:avLst/>
          </a:prstGeom>
        </p:spPr>
        <p:txBody>
          <a:bodyPr lIns="0" tIns="0" rIns="0" bIns="0" rtlCol="0" anchor="t">
            <a:spAutoFit/>
          </a:bodyPr>
          <a:lstStyle/>
          <a:p>
            <a:pPr algn="l">
              <a:lnSpc>
                <a:spcPts val="3502"/>
              </a:lnSpc>
            </a:pPr>
            <a:r>
              <a:rPr lang="en-US" sz="3400" b="1" spc="95">
                <a:solidFill>
                  <a:srgbClr val="E9E9E9"/>
                </a:solidFill>
                <a:latin typeface="HK Modular"/>
                <a:ea typeface="HK Modular"/>
                <a:cs typeface="HK Modular"/>
                <a:sym typeface="HK Modular"/>
              </a:rPr>
              <a:t>IP ADDRESS VISUALISATION TOOL</a:t>
            </a:r>
          </a:p>
        </p:txBody>
      </p:sp>
      <p:sp>
        <p:nvSpPr>
          <p:cNvPr id="21" name="TextBox 21"/>
          <p:cNvSpPr txBox="1"/>
          <p:nvPr/>
        </p:nvSpPr>
        <p:spPr>
          <a:xfrm>
            <a:off x="1497030" y="5632602"/>
            <a:ext cx="8206582" cy="1500505"/>
          </a:xfrm>
          <a:prstGeom prst="rect">
            <a:avLst/>
          </a:prstGeom>
        </p:spPr>
        <p:txBody>
          <a:bodyPr lIns="0" tIns="0" rIns="0" bIns="0" rtlCol="0" anchor="t">
            <a:spAutoFit/>
          </a:bodyPr>
          <a:lstStyle/>
          <a:p>
            <a:pPr marL="604518" lvl="1" indent="-302259" algn="l">
              <a:lnSpc>
                <a:spcPts val="3919"/>
              </a:lnSpc>
              <a:buFont typeface="Arial"/>
              <a:buChar char="•"/>
            </a:pPr>
            <a:r>
              <a:rPr lang="en-US" sz="2799" b="1" dirty="0">
                <a:solidFill>
                  <a:srgbClr val="FFFFFF"/>
                </a:solidFill>
                <a:latin typeface="Arimo Bold"/>
                <a:ea typeface="Arimo Bold"/>
                <a:cs typeface="Arimo Bold"/>
                <a:sym typeface="Arimo Bold"/>
              </a:rPr>
              <a:t>Maps IP address geographically using Wireshark, Python, and Google My Maps for intuitive visualization.</a:t>
            </a:r>
          </a:p>
        </p:txBody>
      </p:sp>
      <p:sp>
        <p:nvSpPr>
          <p:cNvPr id="22" name="TextBox 22"/>
          <p:cNvSpPr txBox="1"/>
          <p:nvPr/>
        </p:nvSpPr>
        <p:spPr>
          <a:xfrm>
            <a:off x="1497030" y="4296554"/>
            <a:ext cx="8206582" cy="1005205"/>
          </a:xfrm>
          <a:prstGeom prst="rect">
            <a:avLst/>
          </a:prstGeom>
        </p:spPr>
        <p:txBody>
          <a:bodyPr lIns="0" tIns="0" rIns="0" bIns="0" rtlCol="0" anchor="t">
            <a:spAutoFit/>
          </a:bodyPr>
          <a:lstStyle/>
          <a:p>
            <a:pPr marL="604518" lvl="1" indent="-302259" algn="l">
              <a:lnSpc>
                <a:spcPts val="3919"/>
              </a:lnSpc>
              <a:buFont typeface="Arial"/>
              <a:buChar char="•"/>
            </a:pPr>
            <a:r>
              <a:rPr lang="en-US" sz="2799" b="1">
                <a:solidFill>
                  <a:srgbClr val="FFFFFF"/>
                </a:solidFill>
                <a:latin typeface="Arimo Bold"/>
                <a:ea typeface="Arimo Bold"/>
                <a:cs typeface="Arimo Bold"/>
                <a:sym typeface="Arimo Bold"/>
              </a:rPr>
              <a:t>Analyzes network traffic in real-time, identifies source and destination IP address.</a:t>
            </a:r>
          </a:p>
        </p:txBody>
      </p:sp>
      <p:sp>
        <p:nvSpPr>
          <p:cNvPr id="23" name="TextBox 23"/>
          <p:cNvSpPr txBox="1"/>
          <p:nvPr/>
        </p:nvSpPr>
        <p:spPr>
          <a:xfrm>
            <a:off x="1455209" y="7281253"/>
            <a:ext cx="8206582" cy="1500505"/>
          </a:xfrm>
          <a:prstGeom prst="rect">
            <a:avLst/>
          </a:prstGeom>
        </p:spPr>
        <p:txBody>
          <a:bodyPr lIns="0" tIns="0" rIns="0" bIns="0" rtlCol="0" anchor="t">
            <a:spAutoFit/>
          </a:bodyPr>
          <a:lstStyle/>
          <a:p>
            <a:pPr marL="604518" lvl="1" indent="-302259" algn="l">
              <a:lnSpc>
                <a:spcPts val="3919"/>
              </a:lnSpc>
              <a:buFont typeface="Arial"/>
              <a:buChar char="•"/>
            </a:pPr>
            <a:r>
              <a:rPr lang="en-US" sz="2799" b="1" dirty="0">
                <a:solidFill>
                  <a:srgbClr val="FFFFFF"/>
                </a:solidFill>
                <a:latin typeface="Arimo Bold"/>
                <a:ea typeface="Arimo Bold"/>
                <a:cs typeface="Arimo Bold"/>
                <a:sym typeface="Arimo Bold"/>
              </a:rPr>
              <a:t>Enables network administrators to detect traffic patterns, identify anomalies, and trace potential threats efficiently.</a:t>
            </a:r>
          </a:p>
        </p:txBody>
      </p:sp>
      <p:sp>
        <p:nvSpPr>
          <p:cNvPr id="24" name="TextBox 24"/>
          <p:cNvSpPr txBox="1"/>
          <p:nvPr/>
        </p:nvSpPr>
        <p:spPr>
          <a:xfrm>
            <a:off x="465056" y="2327488"/>
            <a:ext cx="10928661" cy="671195"/>
          </a:xfrm>
          <a:prstGeom prst="rect">
            <a:avLst/>
          </a:prstGeom>
        </p:spPr>
        <p:txBody>
          <a:bodyPr lIns="0" tIns="0" rIns="0" bIns="0" rtlCol="0" anchor="t">
            <a:spAutoFit/>
          </a:bodyPr>
          <a:lstStyle/>
          <a:p>
            <a:pPr algn="l">
              <a:lnSpc>
                <a:spcPts val="4720"/>
              </a:lnSpc>
              <a:spcBef>
                <a:spcPct val="0"/>
              </a:spcBef>
            </a:pPr>
            <a:r>
              <a:rPr lang="en-US" sz="5900" b="1">
                <a:solidFill>
                  <a:srgbClr val="3168D8"/>
                </a:solidFill>
                <a:latin typeface="HK Modular"/>
                <a:ea typeface="HK Modular"/>
                <a:cs typeface="HK Modular"/>
                <a:sym typeface="HK Modular"/>
              </a:rPr>
              <a:t>MODULE-1</a:t>
            </a:r>
          </a:p>
        </p:txBody>
      </p:sp>
      <p:grpSp>
        <p:nvGrpSpPr>
          <p:cNvPr id="25" name="Group 25"/>
          <p:cNvGrpSpPr/>
          <p:nvPr/>
        </p:nvGrpSpPr>
        <p:grpSpPr>
          <a:xfrm>
            <a:off x="-322012" y="489294"/>
            <a:ext cx="4203624" cy="1270833"/>
            <a:chOff x="0" y="0"/>
            <a:chExt cx="1107127" cy="334705"/>
          </a:xfrm>
        </p:grpSpPr>
        <p:sp>
          <p:nvSpPr>
            <p:cNvPr id="26" name="Freeform 26"/>
            <p:cNvSpPr/>
            <p:nvPr/>
          </p:nvSpPr>
          <p:spPr>
            <a:xfrm>
              <a:off x="0" y="0"/>
              <a:ext cx="1107127" cy="334705"/>
            </a:xfrm>
            <a:custGeom>
              <a:avLst/>
              <a:gdLst/>
              <a:ahLst/>
              <a:cxnLst/>
              <a:rect l="l" t="t" r="r" b="b"/>
              <a:pathLst>
                <a:path w="1107127" h="334705">
                  <a:moveTo>
                    <a:pt x="903927" y="0"/>
                  </a:moveTo>
                  <a:lnTo>
                    <a:pt x="0" y="0"/>
                  </a:lnTo>
                  <a:lnTo>
                    <a:pt x="0" y="334705"/>
                  </a:lnTo>
                  <a:lnTo>
                    <a:pt x="903927" y="334705"/>
                  </a:lnTo>
                  <a:lnTo>
                    <a:pt x="1107127" y="167352"/>
                  </a:lnTo>
                  <a:lnTo>
                    <a:pt x="903927" y="0"/>
                  </a:lnTo>
                  <a:close/>
                </a:path>
              </a:pathLst>
            </a:custGeom>
            <a:solidFill>
              <a:srgbClr val="DD9904"/>
            </a:solidFill>
          </p:spPr>
          <p:txBody>
            <a:bodyPr/>
            <a:lstStyle/>
            <a:p>
              <a:endParaRPr lang="en-001"/>
            </a:p>
          </p:txBody>
        </p:sp>
        <p:sp>
          <p:nvSpPr>
            <p:cNvPr id="27" name="TextBox 27"/>
            <p:cNvSpPr txBox="1"/>
            <p:nvPr/>
          </p:nvSpPr>
          <p:spPr>
            <a:xfrm>
              <a:off x="0" y="-66675"/>
              <a:ext cx="992827" cy="401380"/>
            </a:xfrm>
            <a:prstGeom prst="rect">
              <a:avLst/>
            </a:prstGeom>
          </p:spPr>
          <p:txBody>
            <a:bodyPr lIns="50800" tIns="50800" rIns="50800" bIns="50800" rtlCol="0" anchor="ctr"/>
            <a:lstStyle/>
            <a:p>
              <a:pPr algn="ctr">
                <a:lnSpc>
                  <a:spcPts val="3639"/>
                </a:lnSpc>
              </a:pPr>
              <a:endParaRPr/>
            </a:p>
          </p:txBody>
        </p:sp>
      </p:grpSp>
      <p:sp>
        <p:nvSpPr>
          <p:cNvPr id="28" name="TextBox 28"/>
          <p:cNvSpPr txBox="1"/>
          <p:nvPr/>
        </p:nvSpPr>
        <p:spPr>
          <a:xfrm>
            <a:off x="-973324" y="836420"/>
            <a:ext cx="5506249" cy="500380"/>
          </a:xfrm>
          <a:prstGeom prst="rect">
            <a:avLst/>
          </a:prstGeom>
        </p:spPr>
        <p:txBody>
          <a:bodyPr lIns="0" tIns="0" rIns="0" bIns="0" rtlCol="0" anchor="t">
            <a:spAutoFit/>
          </a:bodyPr>
          <a:lstStyle/>
          <a:p>
            <a:pPr algn="ctr">
              <a:lnSpc>
                <a:spcPts val="3920"/>
              </a:lnSpc>
            </a:pPr>
            <a:r>
              <a:rPr lang="en-US" sz="2800" b="1">
                <a:solidFill>
                  <a:srgbClr val="FFFFFF"/>
                </a:solidFill>
                <a:latin typeface="Arimo Bold"/>
                <a:ea typeface="Arimo Bold"/>
                <a:cs typeface="Arimo Bold"/>
                <a:sym typeface="Arimo Bold"/>
              </a:rPr>
              <a:t>INTRODUCTION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687410" y="7865764"/>
            <a:ext cx="4632618" cy="4114800"/>
          </a:xfrm>
          <a:custGeom>
            <a:avLst/>
            <a:gdLst/>
            <a:ahLst/>
            <a:cxnLst/>
            <a:rect l="l" t="t" r="r" b="b"/>
            <a:pathLst>
              <a:path w="4632618" h="4114800">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001"/>
          </a:p>
        </p:txBody>
      </p:sp>
      <p:grpSp>
        <p:nvGrpSpPr>
          <p:cNvPr id="3" name="Group 3"/>
          <p:cNvGrpSpPr>
            <a:grpSpLocks noChangeAspect="1"/>
          </p:cNvGrpSpPr>
          <p:nvPr/>
        </p:nvGrpSpPr>
        <p:grpSpPr>
          <a:xfrm>
            <a:off x="11634305" y="1123950"/>
            <a:ext cx="5688712" cy="4567416"/>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001"/>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001"/>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001"/>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4"/>
              <a:stretch>
                <a:fillRect l="-6175" r="-6175"/>
              </a:stretch>
            </a:blipFill>
          </p:spPr>
          <p:txBody>
            <a:bodyPr/>
            <a:lstStyle/>
            <a:p>
              <a:endParaRPr lang="en-001"/>
            </a:p>
          </p:txBody>
        </p:sp>
      </p:grpSp>
      <p:sp>
        <p:nvSpPr>
          <p:cNvPr id="8" name="Freeform 8"/>
          <p:cNvSpPr/>
          <p:nvPr/>
        </p:nvSpPr>
        <p:spPr>
          <a:xfrm rot="2833302">
            <a:off x="-1652197" y="6982778"/>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5">
              <a:alphaModFix amt="80000"/>
            </a:blip>
            <a:stretch>
              <a:fillRect/>
            </a:stretch>
          </a:blipFill>
        </p:spPr>
        <p:txBody>
          <a:bodyPr/>
          <a:lstStyle/>
          <a:p>
            <a:endParaRPr lang="en-001"/>
          </a:p>
        </p:txBody>
      </p:sp>
      <p:sp>
        <p:nvSpPr>
          <p:cNvPr id="9" name="TextBox 9"/>
          <p:cNvSpPr txBox="1"/>
          <p:nvPr/>
        </p:nvSpPr>
        <p:spPr>
          <a:xfrm>
            <a:off x="16057012" y="8811451"/>
            <a:ext cx="2512960" cy="2157646"/>
          </a:xfrm>
          <a:prstGeom prst="rect">
            <a:avLst/>
          </a:prstGeom>
        </p:spPr>
        <p:txBody>
          <a:bodyPr lIns="0" tIns="0" rIns="0" bIns="0" rtlCol="0" anchor="t">
            <a:spAutoFit/>
          </a:bodyPr>
          <a:lstStyle/>
          <a:p>
            <a:pPr algn="ctr">
              <a:lnSpc>
                <a:spcPts val="15597"/>
              </a:lnSpc>
            </a:pPr>
            <a:r>
              <a:rPr lang="en-US" sz="16593" b="1" spc="-813">
                <a:solidFill>
                  <a:srgbClr val="EFEFEF"/>
                </a:solidFill>
                <a:latin typeface="Arimo Bold"/>
                <a:ea typeface="Arimo Bold"/>
                <a:cs typeface="Arimo Bold"/>
                <a:sym typeface="Arimo Bold"/>
              </a:rPr>
              <a:t>05</a:t>
            </a:r>
          </a:p>
        </p:txBody>
      </p:sp>
      <p:sp>
        <p:nvSpPr>
          <p:cNvPr id="10" name="TextBox 10"/>
          <p:cNvSpPr txBox="1"/>
          <p:nvPr/>
        </p:nvSpPr>
        <p:spPr>
          <a:xfrm>
            <a:off x="631338" y="3173316"/>
            <a:ext cx="16154047" cy="473458"/>
          </a:xfrm>
          <a:prstGeom prst="rect">
            <a:avLst/>
          </a:prstGeom>
        </p:spPr>
        <p:txBody>
          <a:bodyPr lIns="0" tIns="0" rIns="0" bIns="0" rtlCol="0" anchor="t">
            <a:spAutoFit/>
          </a:bodyPr>
          <a:lstStyle/>
          <a:p>
            <a:pPr algn="l">
              <a:lnSpc>
                <a:spcPts val="3502"/>
              </a:lnSpc>
            </a:pPr>
            <a:r>
              <a:rPr lang="en-US" sz="3400" b="1" spc="95">
                <a:solidFill>
                  <a:srgbClr val="E9E9E9"/>
                </a:solidFill>
                <a:latin typeface="HK Modular"/>
                <a:ea typeface="HK Modular"/>
                <a:cs typeface="HK Modular"/>
                <a:sym typeface="HK Modular"/>
              </a:rPr>
              <a:t>PASSWORD GENERATOR TOOL</a:t>
            </a:r>
          </a:p>
        </p:txBody>
      </p:sp>
      <p:sp>
        <p:nvSpPr>
          <p:cNvPr id="11" name="TextBox 11"/>
          <p:cNvSpPr txBox="1"/>
          <p:nvPr/>
        </p:nvSpPr>
        <p:spPr>
          <a:xfrm>
            <a:off x="1716105" y="5927238"/>
            <a:ext cx="8206582" cy="1500505"/>
          </a:xfrm>
          <a:prstGeom prst="rect">
            <a:avLst/>
          </a:prstGeom>
        </p:spPr>
        <p:txBody>
          <a:bodyPr lIns="0" tIns="0" rIns="0" bIns="0" rtlCol="0" anchor="t">
            <a:spAutoFit/>
          </a:bodyPr>
          <a:lstStyle/>
          <a:p>
            <a:pPr marL="604518" lvl="1" indent="-302259" algn="l">
              <a:lnSpc>
                <a:spcPts val="3919"/>
              </a:lnSpc>
              <a:buFont typeface="Arial"/>
              <a:buChar char="•"/>
            </a:pPr>
            <a:r>
              <a:rPr lang="en-US" sz="2799" b="1">
                <a:solidFill>
                  <a:srgbClr val="FFFFFF"/>
                </a:solidFill>
                <a:latin typeface="Arimo Bold"/>
                <a:ea typeface="Arimo Bold"/>
                <a:cs typeface="Arimo Bold"/>
                <a:sym typeface="Arimo Bold"/>
              </a:rPr>
              <a:t>Protects against brute-force and dictionary attacks using robust randomization techniques.</a:t>
            </a:r>
          </a:p>
        </p:txBody>
      </p:sp>
      <p:sp>
        <p:nvSpPr>
          <p:cNvPr id="12" name="TextBox 12"/>
          <p:cNvSpPr txBox="1"/>
          <p:nvPr/>
        </p:nvSpPr>
        <p:spPr>
          <a:xfrm>
            <a:off x="1716105" y="4283858"/>
            <a:ext cx="8206582" cy="1500505"/>
          </a:xfrm>
          <a:prstGeom prst="rect">
            <a:avLst/>
          </a:prstGeom>
        </p:spPr>
        <p:txBody>
          <a:bodyPr lIns="0" tIns="0" rIns="0" bIns="0" rtlCol="0" anchor="t">
            <a:spAutoFit/>
          </a:bodyPr>
          <a:lstStyle/>
          <a:p>
            <a:pPr marL="604518" lvl="1" indent="-302259" algn="l">
              <a:lnSpc>
                <a:spcPts val="3919"/>
              </a:lnSpc>
              <a:buFont typeface="Arial"/>
              <a:buChar char="•"/>
            </a:pPr>
            <a:r>
              <a:rPr lang="en-US" sz="2799" b="1">
                <a:solidFill>
                  <a:srgbClr val="FFFFFF"/>
                </a:solidFill>
                <a:latin typeface="Arimo Bold"/>
                <a:ea typeface="Arimo Bold"/>
                <a:cs typeface="Arimo Bold"/>
                <a:sym typeface="Arimo Bold"/>
              </a:rPr>
              <a:t>Creates highly secure, customizable passwords tailored to user-defined specifications.</a:t>
            </a:r>
          </a:p>
        </p:txBody>
      </p:sp>
      <p:sp>
        <p:nvSpPr>
          <p:cNvPr id="13" name="TextBox 13"/>
          <p:cNvSpPr txBox="1"/>
          <p:nvPr/>
        </p:nvSpPr>
        <p:spPr>
          <a:xfrm>
            <a:off x="1677496" y="7445692"/>
            <a:ext cx="8206582" cy="1500505"/>
          </a:xfrm>
          <a:prstGeom prst="rect">
            <a:avLst/>
          </a:prstGeom>
        </p:spPr>
        <p:txBody>
          <a:bodyPr lIns="0" tIns="0" rIns="0" bIns="0" rtlCol="0" anchor="t">
            <a:spAutoFit/>
          </a:bodyPr>
          <a:lstStyle/>
          <a:p>
            <a:pPr marL="604518" lvl="1" indent="-302259" algn="l">
              <a:lnSpc>
                <a:spcPts val="3919"/>
              </a:lnSpc>
              <a:buFont typeface="Arial"/>
              <a:buChar char="•"/>
            </a:pPr>
            <a:r>
              <a:rPr lang="en-US" sz="2799" b="1" dirty="0">
                <a:solidFill>
                  <a:srgbClr val="FFFFFF"/>
                </a:solidFill>
                <a:latin typeface="Arimo Bold"/>
                <a:ea typeface="Arimo Bold"/>
                <a:cs typeface="Arimo Bold"/>
                <a:sym typeface="Arimo Bold"/>
              </a:rPr>
              <a:t>Designed for both personal and organizational use, ensuring privacy and strong password management.</a:t>
            </a:r>
          </a:p>
        </p:txBody>
      </p:sp>
      <p:sp>
        <p:nvSpPr>
          <p:cNvPr id="14" name="TextBox 14"/>
          <p:cNvSpPr txBox="1"/>
          <p:nvPr/>
        </p:nvSpPr>
        <p:spPr>
          <a:xfrm>
            <a:off x="531048" y="2314792"/>
            <a:ext cx="10928661" cy="671195"/>
          </a:xfrm>
          <a:prstGeom prst="rect">
            <a:avLst/>
          </a:prstGeom>
        </p:spPr>
        <p:txBody>
          <a:bodyPr lIns="0" tIns="0" rIns="0" bIns="0" rtlCol="0" anchor="t">
            <a:spAutoFit/>
          </a:bodyPr>
          <a:lstStyle/>
          <a:p>
            <a:pPr algn="l">
              <a:lnSpc>
                <a:spcPts val="4720"/>
              </a:lnSpc>
              <a:spcBef>
                <a:spcPct val="0"/>
              </a:spcBef>
            </a:pPr>
            <a:r>
              <a:rPr lang="en-US" sz="5900" b="1">
                <a:solidFill>
                  <a:srgbClr val="3168D8"/>
                </a:solidFill>
                <a:latin typeface="HK Modular"/>
                <a:ea typeface="HK Modular"/>
                <a:cs typeface="HK Modular"/>
                <a:sym typeface="HK Modular"/>
              </a:rPr>
              <a:t>MODULE-2</a:t>
            </a:r>
          </a:p>
        </p:txBody>
      </p:sp>
      <p:grpSp>
        <p:nvGrpSpPr>
          <p:cNvPr id="15" name="Group 15"/>
          <p:cNvGrpSpPr/>
          <p:nvPr/>
        </p:nvGrpSpPr>
        <p:grpSpPr>
          <a:xfrm>
            <a:off x="-322012" y="489294"/>
            <a:ext cx="4203624" cy="1270833"/>
            <a:chOff x="0" y="0"/>
            <a:chExt cx="1107127" cy="334705"/>
          </a:xfrm>
        </p:grpSpPr>
        <p:sp>
          <p:nvSpPr>
            <p:cNvPr id="16" name="Freeform 16"/>
            <p:cNvSpPr/>
            <p:nvPr/>
          </p:nvSpPr>
          <p:spPr>
            <a:xfrm>
              <a:off x="0" y="0"/>
              <a:ext cx="1107127" cy="334705"/>
            </a:xfrm>
            <a:custGeom>
              <a:avLst/>
              <a:gdLst/>
              <a:ahLst/>
              <a:cxnLst/>
              <a:rect l="l" t="t" r="r" b="b"/>
              <a:pathLst>
                <a:path w="1107127" h="334705">
                  <a:moveTo>
                    <a:pt x="903927" y="0"/>
                  </a:moveTo>
                  <a:lnTo>
                    <a:pt x="0" y="0"/>
                  </a:lnTo>
                  <a:lnTo>
                    <a:pt x="0" y="334705"/>
                  </a:lnTo>
                  <a:lnTo>
                    <a:pt x="903927" y="334705"/>
                  </a:lnTo>
                  <a:lnTo>
                    <a:pt x="1107127" y="167352"/>
                  </a:lnTo>
                  <a:lnTo>
                    <a:pt x="903927" y="0"/>
                  </a:lnTo>
                  <a:close/>
                </a:path>
              </a:pathLst>
            </a:custGeom>
            <a:solidFill>
              <a:srgbClr val="DD9904"/>
            </a:solidFill>
          </p:spPr>
          <p:txBody>
            <a:bodyPr/>
            <a:lstStyle/>
            <a:p>
              <a:endParaRPr lang="en-001"/>
            </a:p>
          </p:txBody>
        </p:sp>
        <p:sp>
          <p:nvSpPr>
            <p:cNvPr id="17" name="TextBox 17"/>
            <p:cNvSpPr txBox="1"/>
            <p:nvPr/>
          </p:nvSpPr>
          <p:spPr>
            <a:xfrm>
              <a:off x="0" y="-66675"/>
              <a:ext cx="992827" cy="401380"/>
            </a:xfrm>
            <a:prstGeom prst="rect">
              <a:avLst/>
            </a:prstGeom>
          </p:spPr>
          <p:txBody>
            <a:bodyPr lIns="50800" tIns="50800" rIns="50800" bIns="50800" rtlCol="0" anchor="ctr"/>
            <a:lstStyle/>
            <a:p>
              <a:pPr algn="ctr">
                <a:lnSpc>
                  <a:spcPts val="3639"/>
                </a:lnSpc>
              </a:pPr>
              <a:endParaRPr/>
            </a:p>
          </p:txBody>
        </p:sp>
      </p:grpSp>
      <p:sp>
        <p:nvSpPr>
          <p:cNvPr id="18" name="TextBox 18"/>
          <p:cNvSpPr txBox="1"/>
          <p:nvPr/>
        </p:nvSpPr>
        <p:spPr>
          <a:xfrm>
            <a:off x="-973324" y="836420"/>
            <a:ext cx="5506249" cy="500380"/>
          </a:xfrm>
          <a:prstGeom prst="rect">
            <a:avLst/>
          </a:prstGeom>
        </p:spPr>
        <p:txBody>
          <a:bodyPr lIns="0" tIns="0" rIns="0" bIns="0" rtlCol="0" anchor="t">
            <a:spAutoFit/>
          </a:bodyPr>
          <a:lstStyle/>
          <a:p>
            <a:pPr algn="ctr">
              <a:lnSpc>
                <a:spcPts val="3920"/>
              </a:lnSpc>
            </a:pPr>
            <a:r>
              <a:rPr lang="en-US" sz="2800" b="1">
                <a:solidFill>
                  <a:srgbClr val="FFFFFF"/>
                </a:solidFill>
                <a:latin typeface="Arimo Bold"/>
                <a:ea typeface="Arimo Bold"/>
                <a:cs typeface="Arimo Bold"/>
                <a:sym typeface="Arimo Bold"/>
              </a:rPr>
              <a:t>INTRODUCTION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4687410" y="7865764"/>
            <a:ext cx="4632618" cy="4114800"/>
          </a:xfrm>
          <a:custGeom>
            <a:avLst/>
            <a:gdLst/>
            <a:ahLst/>
            <a:cxnLst/>
            <a:rect l="l" t="t" r="r" b="b"/>
            <a:pathLst>
              <a:path w="4632618" h="4114800">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001"/>
          </a:p>
        </p:txBody>
      </p:sp>
      <p:grpSp>
        <p:nvGrpSpPr>
          <p:cNvPr id="3" name="Group 3"/>
          <p:cNvGrpSpPr>
            <a:grpSpLocks noChangeAspect="1"/>
          </p:cNvGrpSpPr>
          <p:nvPr/>
        </p:nvGrpSpPr>
        <p:grpSpPr>
          <a:xfrm>
            <a:off x="11634305" y="1123950"/>
            <a:ext cx="5688712" cy="4567416"/>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001"/>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001"/>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001"/>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4"/>
              <a:stretch>
                <a:fillRect t="-66" b="-66"/>
              </a:stretch>
            </a:blipFill>
          </p:spPr>
          <p:txBody>
            <a:bodyPr/>
            <a:lstStyle/>
            <a:p>
              <a:endParaRPr lang="en-001"/>
            </a:p>
          </p:txBody>
        </p:sp>
      </p:grpSp>
      <p:sp>
        <p:nvSpPr>
          <p:cNvPr id="8" name="Freeform 8"/>
          <p:cNvSpPr/>
          <p:nvPr/>
        </p:nvSpPr>
        <p:spPr>
          <a:xfrm rot="2833302">
            <a:off x="-1652197" y="6982778"/>
            <a:ext cx="7916724" cy="8229600"/>
          </a:xfrm>
          <a:custGeom>
            <a:avLst/>
            <a:gdLst/>
            <a:ahLst/>
            <a:cxnLst/>
            <a:rect l="l" t="t" r="r" b="b"/>
            <a:pathLst>
              <a:path w="7916724" h="8229600">
                <a:moveTo>
                  <a:pt x="0" y="0"/>
                </a:moveTo>
                <a:lnTo>
                  <a:pt x="7916723" y="0"/>
                </a:lnTo>
                <a:lnTo>
                  <a:pt x="7916723" y="8229600"/>
                </a:lnTo>
                <a:lnTo>
                  <a:pt x="0" y="8229600"/>
                </a:lnTo>
                <a:lnTo>
                  <a:pt x="0" y="0"/>
                </a:lnTo>
                <a:close/>
              </a:path>
            </a:pathLst>
          </a:custGeom>
          <a:blipFill>
            <a:blip r:embed="rId5">
              <a:alphaModFix amt="90000"/>
            </a:blip>
            <a:stretch>
              <a:fillRect/>
            </a:stretch>
          </a:blipFill>
        </p:spPr>
        <p:txBody>
          <a:bodyPr/>
          <a:lstStyle/>
          <a:p>
            <a:endParaRPr lang="en-001"/>
          </a:p>
        </p:txBody>
      </p:sp>
      <p:sp>
        <p:nvSpPr>
          <p:cNvPr id="9" name="TextBox 9"/>
          <p:cNvSpPr txBox="1"/>
          <p:nvPr/>
        </p:nvSpPr>
        <p:spPr>
          <a:xfrm>
            <a:off x="16057012" y="8811451"/>
            <a:ext cx="2512960" cy="2157646"/>
          </a:xfrm>
          <a:prstGeom prst="rect">
            <a:avLst/>
          </a:prstGeom>
        </p:spPr>
        <p:txBody>
          <a:bodyPr lIns="0" tIns="0" rIns="0" bIns="0" rtlCol="0" anchor="t">
            <a:spAutoFit/>
          </a:bodyPr>
          <a:lstStyle/>
          <a:p>
            <a:pPr algn="ctr">
              <a:lnSpc>
                <a:spcPts val="15597"/>
              </a:lnSpc>
            </a:pPr>
            <a:r>
              <a:rPr lang="en-US" sz="16593" b="1" spc="-813">
                <a:solidFill>
                  <a:srgbClr val="EFEFEF"/>
                </a:solidFill>
                <a:latin typeface="Arimo Bold"/>
                <a:ea typeface="Arimo Bold"/>
                <a:cs typeface="Arimo Bold"/>
                <a:sym typeface="Arimo Bold"/>
              </a:rPr>
              <a:t>06</a:t>
            </a:r>
          </a:p>
        </p:txBody>
      </p:sp>
      <p:sp>
        <p:nvSpPr>
          <p:cNvPr id="10" name="TextBox 10"/>
          <p:cNvSpPr txBox="1"/>
          <p:nvPr/>
        </p:nvSpPr>
        <p:spPr>
          <a:xfrm>
            <a:off x="593238" y="3166962"/>
            <a:ext cx="16154047" cy="473458"/>
          </a:xfrm>
          <a:prstGeom prst="rect">
            <a:avLst/>
          </a:prstGeom>
        </p:spPr>
        <p:txBody>
          <a:bodyPr lIns="0" tIns="0" rIns="0" bIns="0" rtlCol="0" anchor="t">
            <a:spAutoFit/>
          </a:bodyPr>
          <a:lstStyle/>
          <a:p>
            <a:pPr algn="l">
              <a:lnSpc>
                <a:spcPts val="3502"/>
              </a:lnSpc>
            </a:pPr>
            <a:r>
              <a:rPr lang="en-US" sz="3400" b="1" spc="95">
                <a:solidFill>
                  <a:srgbClr val="E9E9E9"/>
                </a:solidFill>
                <a:latin typeface="HK Modular"/>
                <a:ea typeface="HK Modular"/>
                <a:cs typeface="HK Modular"/>
                <a:sym typeface="HK Modular"/>
              </a:rPr>
              <a:t>NMAP SCANNER TOOL</a:t>
            </a:r>
          </a:p>
        </p:txBody>
      </p:sp>
      <p:sp>
        <p:nvSpPr>
          <p:cNvPr id="11" name="TextBox 11"/>
          <p:cNvSpPr txBox="1"/>
          <p:nvPr/>
        </p:nvSpPr>
        <p:spPr>
          <a:xfrm>
            <a:off x="1658934" y="5673707"/>
            <a:ext cx="8206582" cy="1005205"/>
          </a:xfrm>
          <a:prstGeom prst="rect">
            <a:avLst/>
          </a:prstGeom>
        </p:spPr>
        <p:txBody>
          <a:bodyPr lIns="0" tIns="0" rIns="0" bIns="0" rtlCol="0" anchor="t">
            <a:spAutoFit/>
          </a:bodyPr>
          <a:lstStyle/>
          <a:p>
            <a:pPr marL="604518" lvl="1" indent="-302259" algn="l">
              <a:lnSpc>
                <a:spcPts val="3919"/>
              </a:lnSpc>
              <a:buFont typeface="Arial"/>
              <a:buChar char="•"/>
            </a:pPr>
            <a:r>
              <a:rPr lang="en-US" sz="2799" b="1" dirty="0">
                <a:solidFill>
                  <a:srgbClr val="FFFFFF"/>
                </a:solidFill>
                <a:latin typeface="Arimo Bold"/>
                <a:ea typeface="Arimo Bold"/>
                <a:cs typeface="Arimo Bold"/>
                <a:sym typeface="Arimo Bold"/>
              </a:rPr>
              <a:t>Offers pre-configured options for beginners and custom commands for advanced users</a:t>
            </a:r>
          </a:p>
        </p:txBody>
      </p:sp>
      <p:sp>
        <p:nvSpPr>
          <p:cNvPr id="12" name="TextBox 12"/>
          <p:cNvSpPr txBox="1"/>
          <p:nvPr/>
        </p:nvSpPr>
        <p:spPr>
          <a:xfrm>
            <a:off x="1678005" y="4277504"/>
            <a:ext cx="8206582" cy="1005205"/>
          </a:xfrm>
          <a:prstGeom prst="rect">
            <a:avLst/>
          </a:prstGeom>
        </p:spPr>
        <p:txBody>
          <a:bodyPr lIns="0" tIns="0" rIns="0" bIns="0" rtlCol="0" anchor="t">
            <a:spAutoFit/>
          </a:bodyPr>
          <a:lstStyle/>
          <a:p>
            <a:pPr marL="604518" lvl="1" indent="-302259" algn="l">
              <a:lnSpc>
                <a:spcPts val="3919"/>
              </a:lnSpc>
              <a:buFont typeface="Arial"/>
              <a:buChar char="•"/>
            </a:pPr>
            <a:r>
              <a:rPr lang="en-US" sz="2799" b="1">
                <a:solidFill>
                  <a:srgbClr val="FFFFFF"/>
                </a:solidFill>
                <a:latin typeface="Arimo Bold"/>
                <a:ea typeface="Arimo Bold"/>
                <a:cs typeface="Arimo Bold"/>
                <a:sym typeface="Arimo Bold"/>
              </a:rPr>
              <a:t>Simplifies network scanning and vulnerability detection using the Nmap utility</a:t>
            </a:r>
          </a:p>
        </p:txBody>
      </p:sp>
      <p:sp>
        <p:nvSpPr>
          <p:cNvPr id="13" name="TextBox 13"/>
          <p:cNvSpPr txBox="1"/>
          <p:nvPr/>
        </p:nvSpPr>
        <p:spPr>
          <a:xfrm>
            <a:off x="1647525" y="6955050"/>
            <a:ext cx="8206582" cy="1500505"/>
          </a:xfrm>
          <a:prstGeom prst="rect">
            <a:avLst/>
          </a:prstGeom>
        </p:spPr>
        <p:txBody>
          <a:bodyPr lIns="0" tIns="0" rIns="0" bIns="0" rtlCol="0" anchor="t">
            <a:spAutoFit/>
          </a:bodyPr>
          <a:lstStyle/>
          <a:p>
            <a:pPr marL="604518" lvl="1" indent="-302259" algn="l">
              <a:lnSpc>
                <a:spcPts val="3919"/>
              </a:lnSpc>
              <a:buFont typeface="Arial"/>
              <a:buChar char="•"/>
            </a:pPr>
            <a:r>
              <a:rPr lang="en-US" sz="2799" b="1" dirty="0">
                <a:solidFill>
                  <a:srgbClr val="FFFFFF"/>
                </a:solidFill>
                <a:latin typeface="Arimo Bold"/>
                <a:ea typeface="Arimo Bold"/>
                <a:cs typeface="Arimo Bold"/>
                <a:sym typeface="Arimo Bold"/>
              </a:rPr>
              <a:t>Provides real-time scan outputs and downloadable reports, making it a versatile tool for network security analysis.</a:t>
            </a:r>
          </a:p>
        </p:txBody>
      </p:sp>
      <p:sp>
        <p:nvSpPr>
          <p:cNvPr id="14" name="TextBox 14"/>
          <p:cNvSpPr txBox="1"/>
          <p:nvPr/>
        </p:nvSpPr>
        <p:spPr>
          <a:xfrm>
            <a:off x="578959" y="2308438"/>
            <a:ext cx="10928661" cy="671195"/>
          </a:xfrm>
          <a:prstGeom prst="rect">
            <a:avLst/>
          </a:prstGeom>
        </p:spPr>
        <p:txBody>
          <a:bodyPr lIns="0" tIns="0" rIns="0" bIns="0" rtlCol="0" anchor="t">
            <a:spAutoFit/>
          </a:bodyPr>
          <a:lstStyle/>
          <a:p>
            <a:pPr algn="l">
              <a:lnSpc>
                <a:spcPts val="4720"/>
              </a:lnSpc>
              <a:spcBef>
                <a:spcPct val="0"/>
              </a:spcBef>
            </a:pPr>
            <a:r>
              <a:rPr lang="en-US" sz="5900" b="1">
                <a:solidFill>
                  <a:srgbClr val="3168D8"/>
                </a:solidFill>
                <a:latin typeface="HK Modular"/>
                <a:ea typeface="HK Modular"/>
                <a:cs typeface="HK Modular"/>
                <a:sym typeface="HK Modular"/>
              </a:rPr>
              <a:t>MODULE-3</a:t>
            </a:r>
          </a:p>
        </p:txBody>
      </p:sp>
      <p:grpSp>
        <p:nvGrpSpPr>
          <p:cNvPr id="15" name="Group 15"/>
          <p:cNvGrpSpPr/>
          <p:nvPr/>
        </p:nvGrpSpPr>
        <p:grpSpPr>
          <a:xfrm>
            <a:off x="-322012" y="489294"/>
            <a:ext cx="4203624" cy="1270833"/>
            <a:chOff x="0" y="0"/>
            <a:chExt cx="1107127" cy="334705"/>
          </a:xfrm>
        </p:grpSpPr>
        <p:sp>
          <p:nvSpPr>
            <p:cNvPr id="16" name="Freeform 16"/>
            <p:cNvSpPr/>
            <p:nvPr/>
          </p:nvSpPr>
          <p:spPr>
            <a:xfrm>
              <a:off x="0" y="0"/>
              <a:ext cx="1107127" cy="334705"/>
            </a:xfrm>
            <a:custGeom>
              <a:avLst/>
              <a:gdLst/>
              <a:ahLst/>
              <a:cxnLst/>
              <a:rect l="l" t="t" r="r" b="b"/>
              <a:pathLst>
                <a:path w="1107127" h="334705">
                  <a:moveTo>
                    <a:pt x="903927" y="0"/>
                  </a:moveTo>
                  <a:lnTo>
                    <a:pt x="0" y="0"/>
                  </a:lnTo>
                  <a:lnTo>
                    <a:pt x="0" y="334705"/>
                  </a:lnTo>
                  <a:lnTo>
                    <a:pt x="903927" y="334705"/>
                  </a:lnTo>
                  <a:lnTo>
                    <a:pt x="1107127" y="167352"/>
                  </a:lnTo>
                  <a:lnTo>
                    <a:pt x="903927" y="0"/>
                  </a:lnTo>
                  <a:close/>
                </a:path>
              </a:pathLst>
            </a:custGeom>
            <a:solidFill>
              <a:srgbClr val="DD9904"/>
            </a:solidFill>
          </p:spPr>
          <p:txBody>
            <a:bodyPr/>
            <a:lstStyle/>
            <a:p>
              <a:endParaRPr lang="en-001"/>
            </a:p>
          </p:txBody>
        </p:sp>
        <p:sp>
          <p:nvSpPr>
            <p:cNvPr id="17" name="TextBox 17"/>
            <p:cNvSpPr txBox="1"/>
            <p:nvPr/>
          </p:nvSpPr>
          <p:spPr>
            <a:xfrm>
              <a:off x="0" y="-66675"/>
              <a:ext cx="992827" cy="401380"/>
            </a:xfrm>
            <a:prstGeom prst="rect">
              <a:avLst/>
            </a:prstGeom>
          </p:spPr>
          <p:txBody>
            <a:bodyPr lIns="50800" tIns="50800" rIns="50800" bIns="50800" rtlCol="0" anchor="ctr"/>
            <a:lstStyle/>
            <a:p>
              <a:pPr algn="ctr">
                <a:lnSpc>
                  <a:spcPts val="3639"/>
                </a:lnSpc>
              </a:pPr>
              <a:endParaRPr/>
            </a:p>
          </p:txBody>
        </p:sp>
      </p:grpSp>
      <p:sp>
        <p:nvSpPr>
          <p:cNvPr id="18" name="TextBox 18"/>
          <p:cNvSpPr txBox="1"/>
          <p:nvPr/>
        </p:nvSpPr>
        <p:spPr>
          <a:xfrm>
            <a:off x="-973324" y="836420"/>
            <a:ext cx="5506249" cy="500380"/>
          </a:xfrm>
          <a:prstGeom prst="rect">
            <a:avLst/>
          </a:prstGeom>
        </p:spPr>
        <p:txBody>
          <a:bodyPr lIns="0" tIns="0" rIns="0" bIns="0" rtlCol="0" anchor="t">
            <a:spAutoFit/>
          </a:bodyPr>
          <a:lstStyle/>
          <a:p>
            <a:pPr algn="ctr">
              <a:lnSpc>
                <a:spcPts val="3920"/>
              </a:lnSpc>
            </a:pPr>
            <a:r>
              <a:rPr lang="en-US" sz="2800" b="1">
                <a:solidFill>
                  <a:srgbClr val="FFFFFF"/>
                </a:solidFill>
                <a:latin typeface="Arimo Bold"/>
                <a:ea typeface="Arimo Bold"/>
                <a:cs typeface="Arimo Bold"/>
                <a:sym typeface="Arimo Bold"/>
              </a:rPr>
              <a:t>INTRODUCTION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3005931">
            <a:off x="-2794329" y="5349090"/>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alphaModFix amt="80000"/>
            </a:blip>
            <a:stretch>
              <a:fillRect/>
            </a:stretch>
          </a:blipFill>
        </p:spPr>
        <p:txBody>
          <a:bodyPr/>
          <a:lstStyle/>
          <a:p>
            <a:endParaRPr lang="en-001"/>
          </a:p>
        </p:txBody>
      </p:sp>
      <p:sp>
        <p:nvSpPr>
          <p:cNvPr id="3" name="Freeform 3"/>
          <p:cNvSpPr/>
          <p:nvPr/>
        </p:nvSpPr>
        <p:spPr>
          <a:xfrm>
            <a:off x="14695319" y="7962900"/>
            <a:ext cx="4632618" cy="4114800"/>
          </a:xfrm>
          <a:custGeom>
            <a:avLst/>
            <a:gdLst/>
            <a:ahLst/>
            <a:cxnLst/>
            <a:rect l="l" t="t" r="r" b="b"/>
            <a:pathLst>
              <a:path w="4632618" h="4114800">
                <a:moveTo>
                  <a:pt x="0" y="0"/>
                </a:moveTo>
                <a:lnTo>
                  <a:pt x="4632618" y="0"/>
                </a:lnTo>
                <a:lnTo>
                  <a:pt x="4632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001"/>
          </a:p>
        </p:txBody>
      </p:sp>
      <p:grpSp>
        <p:nvGrpSpPr>
          <p:cNvPr id="4" name="Group 4"/>
          <p:cNvGrpSpPr/>
          <p:nvPr/>
        </p:nvGrpSpPr>
        <p:grpSpPr>
          <a:xfrm>
            <a:off x="0" y="489294"/>
            <a:ext cx="4848124" cy="1270833"/>
            <a:chOff x="0" y="0"/>
            <a:chExt cx="1276872" cy="334705"/>
          </a:xfrm>
        </p:grpSpPr>
        <p:sp>
          <p:nvSpPr>
            <p:cNvPr id="5" name="Freeform 5"/>
            <p:cNvSpPr/>
            <p:nvPr/>
          </p:nvSpPr>
          <p:spPr>
            <a:xfrm>
              <a:off x="0" y="0"/>
              <a:ext cx="1276872" cy="334705"/>
            </a:xfrm>
            <a:custGeom>
              <a:avLst/>
              <a:gdLst/>
              <a:ahLst/>
              <a:cxnLst/>
              <a:rect l="l" t="t" r="r" b="b"/>
              <a:pathLst>
                <a:path w="1276872" h="334705">
                  <a:moveTo>
                    <a:pt x="1073672" y="0"/>
                  </a:moveTo>
                  <a:lnTo>
                    <a:pt x="0" y="0"/>
                  </a:lnTo>
                  <a:lnTo>
                    <a:pt x="0" y="334705"/>
                  </a:lnTo>
                  <a:lnTo>
                    <a:pt x="1073672" y="334705"/>
                  </a:lnTo>
                  <a:lnTo>
                    <a:pt x="1276872" y="167352"/>
                  </a:lnTo>
                  <a:lnTo>
                    <a:pt x="1073672" y="0"/>
                  </a:lnTo>
                  <a:close/>
                </a:path>
              </a:pathLst>
            </a:custGeom>
            <a:solidFill>
              <a:srgbClr val="DD9904"/>
            </a:solidFill>
          </p:spPr>
          <p:txBody>
            <a:bodyPr/>
            <a:lstStyle/>
            <a:p>
              <a:endParaRPr lang="en-001"/>
            </a:p>
          </p:txBody>
        </p:sp>
        <p:sp>
          <p:nvSpPr>
            <p:cNvPr id="6" name="TextBox 6"/>
            <p:cNvSpPr txBox="1"/>
            <p:nvPr/>
          </p:nvSpPr>
          <p:spPr>
            <a:xfrm>
              <a:off x="0" y="-66675"/>
              <a:ext cx="1162572" cy="401380"/>
            </a:xfrm>
            <a:prstGeom prst="rect">
              <a:avLst/>
            </a:prstGeom>
          </p:spPr>
          <p:txBody>
            <a:bodyPr lIns="50800" tIns="50800" rIns="50800" bIns="50800" rtlCol="0" anchor="ctr"/>
            <a:lstStyle/>
            <a:p>
              <a:pPr algn="ctr">
                <a:lnSpc>
                  <a:spcPts val="3639"/>
                </a:lnSpc>
              </a:pPr>
              <a:endParaRPr/>
            </a:p>
          </p:txBody>
        </p:sp>
      </p:grpSp>
      <p:sp>
        <p:nvSpPr>
          <p:cNvPr id="7" name="TextBox 7"/>
          <p:cNvSpPr txBox="1"/>
          <p:nvPr/>
        </p:nvSpPr>
        <p:spPr>
          <a:xfrm>
            <a:off x="412263" y="3186012"/>
            <a:ext cx="16154047" cy="473458"/>
          </a:xfrm>
          <a:prstGeom prst="rect">
            <a:avLst/>
          </a:prstGeom>
        </p:spPr>
        <p:txBody>
          <a:bodyPr lIns="0" tIns="0" rIns="0" bIns="0" rtlCol="0" anchor="t">
            <a:spAutoFit/>
          </a:bodyPr>
          <a:lstStyle/>
          <a:p>
            <a:pPr algn="l">
              <a:lnSpc>
                <a:spcPts val="3502"/>
              </a:lnSpc>
            </a:pPr>
            <a:r>
              <a:rPr lang="en-US" sz="3400" b="1" spc="95">
                <a:solidFill>
                  <a:srgbClr val="E9E9E9"/>
                </a:solidFill>
                <a:latin typeface="HK Modular"/>
                <a:ea typeface="HK Modular"/>
                <a:cs typeface="HK Modular"/>
                <a:sym typeface="HK Modular"/>
              </a:rPr>
              <a:t>IP ADDRESS VISUALISATION TOOL</a:t>
            </a:r>
          </a:p>
        </p:txBody>
      </p:sp>
      <p:grpSp>
        <p:nvGrpSpPr>
          <p:cNvPr id="8" name="Group 8"/>
          <p:cNvGrpSpPr>
            <a:grpSpLocks noChangeAspect="1"/>
          </p:cNvGrpSpPr>
          <p:nvPr/>
        </p:nvGrpSpPr>
        <p:grpSpPr>
          <a:xfrm>
            <a:off x="11570588" y="1028700"/>
            <a:ext cx="5688712" cy="4567416"/>
            <a:chOff x="0" y="0"/>
            <a:chExt cx="7467600" cy="5995670"/>
          </a:xfrm>
        </p:grpSpPr>
        <p:sp>
          <p:nvSpPr>
            <p:cNvPr id="9" name="Freeform 9"/>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001"/>
            </a:p>
          </p:txBody>
        </p:sp>
        <p:sp>
          <p:nvSpPr>
            <p:cNvPr id="10" name="Freeform 10"/>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001"/>
            </a:p>
          </p:txBody>
        </p:sp>
        <p:sp>
          <p:nvSpPr>
            <p:cNvPr id="11" name="Freeform 11"/>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001"/>
            </a:p>
          </p:txBody>
        </p:sp>
        <p:sp>
          <p:nvSpPr>
            <p:cNvPr id="12" name="Freeform 12"/>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5"/>
              <a:stretch>
                <a:fillRect t="-5540" b="-5540"/>
              </a:stretch>
            </a:blipFill>
          </p:spPr>
          <p:txBody>
            <a:bodyPr/>
            <a:lstStyle/>
            <a:p>
              <a:endParaRPr lang="en-001"/>
            </a:p>
          </p:txBody>
        </p:sp>
      </p:grpSp>
      <p:sp>
        <p:nvSpPr>
          <p:cNvPr id="13" name="TextBox 13"/>
          <p:cNvSpPr txBox="1"/>
          <p:nvPr/>
        </p:nvSpPr>
        <p:spPr>
          <a:xfrm>
            <a:off x="1164033" y="4345270"/>
            <a:ext cx="9658370" cy="3457271"/>
          </a:xfrm>
          <a:prstGeom prst="rect">
            <a:avLst/>
          </a:prstGeom>
        </p:spPr>
        <p:txBody>
          <a:bodyPr lIns="0" tIns="0" rIns="0" bIns="0" rtlCol="0" anchor="t">
            <a:spAutoFit/>
          </a:bodyPr>
          <a:lstStyle/>
          <a:p>
            <a:pPr algn="l">
              <a:lnSpc>
                <a:spcPts val="4556"/>
              </a:lnSpc>
            </a:pPr>
            <a:r>
              <a:rPr lang="en-US" sz="3254" b="1">
                <a:solidFill>
                  <a:srgbClr val="FFFFFF"/>
                </a:solidFill>
                <a:latin typeface="Arimo Bold"/>
                <a:ea typeface="Arimo Bold"/>
                <a:cs typeface="Arimo Bold"/>
                <a:sym typeface="Arimo Bold"/>
              </a:rPr>
              <a:t>Traditional network monitoring tools lack geographical visualization of IP traffic, making it challenging to trace the origin of attacks and detect unusual patterns. This limitation reduces the ability of network administrators to respond proactively to potential threats in real time.</a:t>
            </a:r>
          </a:p>
        </p:txBody>
      </p:sp>
      <p:sp>
        <p:nvSpPr>
          <p:cNvPr id="14" name="TextBox 14"/>
          <p:cNvSpPr txBox="1"/>
          <p:nvPr/>
        </p:nvSpPr>
        <p:spPr>
          <a:xfrm>
            <a:off x="-658125" y="836420"/>
            <a:ext cx="5506249" cy="500380"/>
          </a:xfrm>
          <a:prstGeom prst="rect">
            <a:avLst/>
          </a:prstGeom>
        </p:spPr>
        <p:txBody>
          <a:bodyPr lIns="0" tIns="0" rIns="0" bIns="0" rtlCol="0" anchor="t">
            <a:spAutoFit/>
          </a:bodyPr>
          <a:lstStyle/>
          <a:p>
            <a:pPr algn="ctr">
              <a:lnSpc>
                <a:spcPts val="3920"/>
              </a:lnSpc>
            </a:pPr>
            <a:r>
              <a:rPr lang="en-US" sz="2800" b="1">
                <a:solidFill>
                  <a:srgbClr val="FFFFFF"/>
                </a:solidFill>
                <a:latin typeface="Arimo Bold"/>
                <a:ea typeface="Arimo Bold"/>
                <a:cs typeface="Arimo Bold"/>
                <a:sym typeface="Arimo Bold"/>
              </a:rPr>
              <a:t>PROBLEM DEFINITION</a:t>
            </a:r>
          </a:p>
        </p:txBody>
      </p:sp>
      <p:sp>
        <p:nvSpPr>
          <p:cNvPr id="15" name="TextBox 15"/>
          <p:cNvSpPr txBox="1"/>
          <p:nvPr/>
        </p:nvSpPr>
        <p:spPr>
          <a:xfrm>
            <a:off x="465056" y="2327488"/>
            <a:ext cx="10928661" cy="671195"/>
          </a:xfrm>
          <a:prstGeom prst="rect">
            <a:avLst/>
          </a:prstGeom>
        </p:spPr>
        <p:txBody>
          <a:bodyPr lIns="0" tIns="0" rIns="0" bIns="0" rtlCol="0" anchor="t">
            <a:spAutoFit/>
          </a:bodyPr>
          <a:lstStyle/>
          <a:p>
            <a:pPr algn="l">
              <a:lnSpc>
                <a:spcPts val="4720"/>
              </a:lnSpc>
              <a:spcBef>
                <a:spcPct val="0"/>
              </a:spcBef>
            </a:pPr>
            <a:r>
              <a:rPr lang="en-US" sz="5900" b="1">
                <a:solidFill>
                  <a:srgbClr val="3168D8"/>
                </a:solidFill>
                <a:latin typeface="HK Modular"/>
                <a:ea typeface="HK Modular"/>
                <a:cs typeface="HK Modular"/>
                <a:sym typeface="HK Modular"/>
              </a:rPr>
              <a:t>MODULE-1</a:t>
            </a:r>
          </a:p>
        </p:txBody>
      </p:sp>
      <p:sp>
        <p:nvSpPr>
          <p:cNvPr id="16" name="TextBox 16"/>
          <p:cNvSpPr txBox="1"/>
          <p:nvPr/>
        </p:nvSpPr>
        <p:spPr>
          <a:xfrm>
            <a:off x="16057012" y="8811451"/>
            <a:ext cx="2512960" cy="2157646"/>
          </a:xfrm>
          <a:prstGeom prst="rect">
            <a:avLst/>
          </a:prstGeom>
        </p:spPr>
        <p:txBody>
          <a:bodyPr lIns="0" tIns="0" rIns="0" bIns="0" rtlCol="0" anchor="t">
            <a:spAutoFit/>
          </a:bodyPr>
          <a:lstStyle/>
          <a:p>
            <a:pPr algn="ctr">
              <a:lnSpc>
                <a:spcPts val="15597"/>
              </a:lnSpc>
            </a:pPr>
            <a:r>
              <a:rPr lang="en-US" sz="16593" b="1" spc="-813">
                <a:solidFill>
                  <a:srgbClr val="EFEFEF"/>
                </a:solidFill>
                <a:latin typeface="Arimo Bold"/>
                <a:ea typeface="Arimo Bold"/>
                <a:cs typeface="Arimo Bold"/>
                <a:sym typeface="Arimo Bold"/>
              </a:rPr>
              <a:t>07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rot="3005931">
            <a:off x="-2794329" y="5349090"/>
            <a:ext cx="7916724" cy="8229600"/>
          </a:xfrm>
          <a:custGeom>
            <a:avLst/>
            <a:gdLst/>
            <a:ahLst/>
            <a:cxnLst/>
            <a:rect l="l" t="t" r="r" b="b"/>
            <a:pathLst>
              <a:path w="7916724" h="8229600">
                <a:moveTo>
                  <a:pt x="0" y="0"/>
                </a:moveTo>
                <a:lnTo>
                  <a:pt x="7916724" y="0"/>
                </a:lnTo>
                <a:lnTo>
                  <a:pt x="7916724" y="8229600"/>
                </a:lnTo>
                <a:lnTo>
                  <a:pt x="0" y="8229600"/>
                </a:lnTo>
                <a:lnTo>
                  <a:pt x="0" y="0"/>
                </a:lnTo>
                <a:close/>
              </a:path>
            </a:pathLst>
          </a:custGeom>
          <a:blipFill>
            <a:blip r:embed="rId2">
              <a:alphaModFix amt="80000"/>
            </a:blip>
            <a:stretch>
              <a:fillRect/>
            </a:stretch>
          </a:blipFill>
        </p:spPr>
        <p:txBody>
          <a:bodyPr/>
          <a:lstStyle/>
          <a:p>
            <a:endParaRPr lang="en-001"/>
          </a:p>
        </p:txBody>
      </p:sp>
      <p:sp>
        <p:nvSpPr>
          <p:cNvPr id="3" name="Freeform 3"/>
          <p:cNvSpPr/>
          <p:nvPr/>
        </p:nvSpPr>
        <p:spPr>
          <a:xfrm rot="158431">
            <a:off x="14466612" y="7991227"/>
            <a:ext cx="4632618" cy="4114800"/>
          </a:xfrm>
          <a:custGeom>
            <a:avLst/>
            <a:gdLst/>
            <a:ahLst/>
            <a:cxnLst/>
            <a:rect l="l" t="t" r="r" b="b"/>
            <a:pathLst>
              <a:path w="4632618" h="4114800">
                <a:moveTo>
                  <a:pt x="0" y="0"/>
                </a:moveTo>
                <a:lnTo>
                  <a:pt x="4632618" y="0"/>
                </a:lnTo>
                <a:lnTo>
                  <a:pt x="4632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001"/>
          </a:p>
        </p:txBody>
      </p:sp>
      <p:grpSp>
        <p:nvGrpSpPr>
          <p:cNvPr id="4" name="Group 4"/>
          <p:cNvGrpSpPr/>
          <p:nvPr/>
        </p:nvGrpSpPr>
        <p:grpSpPr>
          <a:xfrm>
            <a:off x="0" y="489294"/>
            <a:ext cx="4848124" cy="1270833"/>
            <a:chOff x="0" y="0"/>
            <a:chExt cx="1276872" cy="334705"/>
          </a:xfrm>
        </p:grpSpPr>
        <p:sp>
          <p:nvSpPr>
            <p:cNvPr id="5" name="Freeform 5"/>
            <p:cNvSpPr/>
            <p:nvPr/>
          </p:nvSpPr>
          <p:spPr>
            <a:xfrm>
              <a:off x="0" y="0"/>
              <a:ext cx="1276872" cy="334705"/>
            </a:xfrm>
            <a:custGeom>
              <a:avLst/>
              <a:gdLst/>
              <a:ahLst/>
              <a:cxnLst/>
              <a:rect l="l" t="t" r="r" b="b"/>
              <a:pathLst>
                <a:path w="1276872" h="334705">
                  <a:moveTo>
                    <a:pt x="1073672" y="0"/>
                  </a:moveTo>
                  <a:lnTo>
                    <a:pt x="0" y="0"/>
                  </a:lnTo>
                  <a:lnTo>
                    <a:pt x="0" y="334705"/>
                  </a:lnTo>
                  <a:lnTo>
                    <a:pt x="1073672" y="334705"/>
                  </a:lnTo>
                  <a:lnTo>
                    <a:pt x="1276872" y="167352"/>
                  </a:lnTo>
                  <a:lnTo>
                    <a:pt x="1073672" y="0"/>
                  </a:lnTo>
                  <a:close/>
                </a:path>
              </a:pathLst>
            </a:custGeom>
            <a:solidFill>
              <a:srgbClr val="DD9904"/>
            </a:solidFill>
          </p:spPr>
          <p:txBody>
            <a:bodyPr/>
            <a:lstStyle/>
            <a:p>
              <a:endParaRPr lang="en-001"/>
            </a:p>
          </p:txBody>
        </p:sp>
        <p:sp>
          <p:nvSpPr>
            <p:cNvPr id="6" name="TextBox 6"/>
            <p:cNvSpPr txBox="1"/>
            <p:nvPr/>
          </p:nvSpPr>
          <p:spPr>
            <a:xfrm>
              <a:off x="0" y="-66675"/>
              <a:ext cx="1162572" cy="401380"/>
            </a:xfrm>
            <a:prstGeom prst="rect">
              <a:avLst/>
            </a:prstGeom>
          </p:spPr>
          <p:txBody>
            <a:bodyPr lIns="50800" tIns="50800" rIns="50800" bIns="50800" rtlCol="0" anchor="ctr"/>
            <a:lstStyle/>
            <a:p>
              <a:pPr algn="ctr">
                <a:lnSpc>
                  <a:spcPts val="3639"/>
                </a:lnSpc>
              </a:pPr>
              <a:endParaRPr/>
            </a:p>
          </p:txBody>
        </p:sp>
      </p:grpSp>
      <p:sp>
        <p:nvSpPr>
          <p:cNvPr id="7" name="TextBox 7"/>
          <p:cNvSpPr txBox="1"/>
          <p:nvPr/>
        </p:nvSpPr>
        <p:spPr>
          <a:xfrm>
            <a:off x="412263" y="3186012"/>
            <a:ext cx="16154047" cy="473458"/>
          </a:xfrm>
          <a:prstGeom prst="rect">
            <a:avLst/>
          </a:prstGeom>
        </p:spPr>
        <p:txBody>
          <a:bodyPr lIns="0" tIns="0" rIns="0" bIns="0" rtlCol="0" anchor="t">
            <a:spAutoFit/>
          </a:bodyPr>
          <a:lstStyle/>
          <a:p>
            <a:pPr algn="l">
              <a:lnSpc>
                <a:spcPts val="3502"/>
              </a:lnSpc>
            </a:pPr>
            <a:r>
              <a:rPr lang="en-US" sz="3400" b="1" spc="95">
                <a:solidFill>
                  <a:srgbClr val="E9E9E9"/>
                </a:solidFill>
                <a:latin typeface="HK Modular"/>
                <a:ea typeface="HK Modular"/>
                <a:cs typeface="HK Modular"/>
                <a:sym typeface="HK Modular"/>
              </a:rPr>
              <a:t>PASSWORD GENERATOR TOOL</a:t>
            </a:r>
          </a:p>
        </p:txBody>
      </p:sp>
      <p:grpSp>
        <p:nvGrpSpPr>
          <p:cNvPr id="8" name="Group 8"/>
          <p:cNvGrpSpPr>
            <a:grpSpLocks noChangeAspect="1"/>
          </p:cNvGrpSpPr>
          <p:nvPr/>
        </p:nvGrpSpPr>
        <p:grpSpPr>
          <a:xfrm>
            <a:off x="11570588" y="1028700"/>
            <a:ext cx="5688712" cy="4567416"/>
            <a:chOff x="0" y="0"/>
            <a:chExt cx="7467600" cy="5995670"/>
          </a:xfrm>
        </p:grpSpPr>
        <p:sp>
          <p:nvSpPr>
            <p:cNvPr id="9" name="Freeform 9"/>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001"/>
            </a:p>
          </p:txBody>
        </p:sp>
        <p:sp>
          <p:nvSpPr>
            <p:cNvPr id="10" name="Freeform 10"/>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001"/>
            </a:p>
          </p:txBody>
        </p:sp>
        <p:sp>
          <p:nvSpPr>
            <p:cNvPr id="11" name="Freeform 11"/>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001"/>
            </a:p>
          </p:txBody>
        </p:sp>
        <p:sp>
          <p:nvSpPr>
            <p:cNvPr id="12" name="Freeform 12"/>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5"/>
              <a:stretch>
                <a:fillRect t="-144" b="-144"/>
              </a:stretch>
            </a:blipFill>
          </p:spPr>
          <p:txBody>
            <a:bodyPr/>
            <a:lstStyle/>
            <a:p>
              <a:endParaRPr lang="en-001"/>
            </a:p>
          </p:txBody>
        </p:sp>
      </p:grpSp>
      <p:sp>
        <p:nvSpPr>
          <p:cNvPr id="13" name="TextBox 13"/>
          <p:cNvSpPr txBox="1"/>
          <p:nvPr/>
        </p:nvSpPr>
        <p:spPr>
          <a:xfrm>
            <a:off x="1164033" y="4345270"/>
            <a:ext cx="9658370" cy="2305868"/>
          </a:xfrm>
          <a:prstGeom prst="rect">
            <a:avLst/>
          </a:prstGeom>
        </p:spPr>
        <p:txBody>
          <a:bodyPr lIns="0" tIns="0" rIns="0" bIns="0" rtlCol="0" anchor="t">
            <a:spAutoFit/>
          </a:bodyPr>
          <a:lstStyle/>
          <a:p>
            <a:pPr algn="l">
              <a:lnSpc>
                <a:spcPts val="4556"/>
              </a:lnSpc>
            </a:pPr>
            <a:r>
              <a:rPr lang="en-US" sz="3254" b="1">
                <a:solidFill>
                  <a:srgbClr val="FFFFFF"/>
                </a:solidFill>
                <a:latin typeface="Arimo Bold"/>
                <a:ea typeface="Arimo Bold"/>
                <a:cs typeface="Arimo Bold"/>
                <a:sym typeface="Arimo Bold"/>
              </a:rPr>
              <a:t>Weak or predictable passwords are a primary cause of unauthorized access and security breaches, leaving systems vulnerable to brute-force and dictionary attacks.</a:t>
            </a:r>
          </a:p>
        </p:txBody>
      </p:sp>
      <p:sp>
        <p:nvSpPr>
          <p:cNvPr id="14" name="TextBox 14"/>
          <p:cNvSpPr txBox="1"/>
          <p:nvPr/>
        </p:nvSpPr>
        <p:spPr>
          <a:xfrm>
            <a:off x="-658125" y="836420"/>
            <a:ext cx="5506249" cy="500380"/>
          </a:xfrm>
          <a:prstGeom prst="rect">
            <a:avLst/>
          </a:prstGeom>
        </p:spPr>
        <p:txBody>
          <a:bodyPr lIns="0" tIns="0" rIns="0" bIns="0" rtlCol="0" anchor="t">
            <a:spAutoFit/>
          </a:bodyPr>
          <a:lstStyle/>
          <a:p>
            <a:pPr algn="ctr">
              <a:lnSpc>
                <a:spcPts val="3920"/>
              </a:lnSpc>
            </a:pPr>
            <a:r>
              <a:rPr lang="en-US" sz="2800" b="1">
                <a:solidFill>
                  <a:srgbClr val="FFFFFF"/>
                </a:solidFill>
                <a:latin typeface="Arimo Bold"/>
                <a:ea typeface="Arimo Bold"/>
                <a:cs typeface="Arimo Bold"/>
                <a:sym typeface="Arimo Bold"/>
              </a:rPr>
              <a:t>PROBLEM DEFINITION</a:t>
            </a:r>
          </a:p>
        </p:txBody>
      </p:sp>
      <p:sp>
        <p:nvSpPr>
          <p:cNvPr id="15" name="TextBox 15"/>
          <p:cNvSpPr txBox="1"/>
          <p:nvPr/>
        </p:nvSpPr>
        <p:spPr>
          <a:xfrm>
            <a:off x="465056" y="2327488"/>
            <a:ext cx="10928661" cy="671195"/>
          </a:xfrm>
          <a:prstGeom prst="rect">
            <a:avLst/>
          </a:prstGeom>
        </p:spPr>
        <p:txBody>
          <a:bodyPr lIns="0" tIns="0" rIns="0" bIns="0" rtlCol="0" anchor="t">
            <a:spAutoFit/>
          </a:bodyPr>
          <a:lstStyle/>
          <a:p>
            <a:pPr algn="l">
              <a:lnSpc>
                <a:spcPts val="4720"/>
              </a:lnSpc>
              <a:spcBef>
                <a:spcPct val="0"/>
              </a:spcBef>
            </a:pPr>
            <a:r>
              <a:rPr lang="en-US" sz="5900" b="1">
                <a:solidFill>
                  <a:srgbClr val="3168D8"/>
                </a:solidFill>
                <a:latin typeface="HK Modular"/>
                <a:ea typeface="HK Modular"/>
                <a:cs typeface="HK Modular"/>
                <a:sym typeface="HK Modular"/>
              </a:rPr>
              <a:t>MODULE-2</a:t>
            </a:r>
          </a:p>
        </p:txBody>
      </p:sp>
      <p:sp>
        <p:nvSpPr>
          <p:cNvPr id="16" name="TextBox 16"/>
          <p:cNvSpPr txBox="1"/>
          <p:nvPr/>
        </p:nvSpPr>
        <p:spPr>
          <a:xfrm>
            <a:off x="16002820" y="8801100"/>
            <a:ext cx="2512960" cy="2157646"/>
          </a:xfrm>
          <a:prstGeom prst="rect">
            <a:avLst/>
          </a:prstGeom>
        </p:spPr>
        <p:txBody>
          <a:bodyPr lIns="0" tIns="0" rIns="0" bIns="0" rtlCol="0" anchor="t">
            <a:spAutoFit/>
          </a:bodyPr>
          <a:lstStyle/>
          <a:p>
            <a:pPr algn="ctr">
              <a:lnSpc>
                <a:spcPts val="15597"/>
              </a:lnSpc>
            </a:pPr>
            <a:r>
              <a:rPr lang="en-US" sz="16593" b="1" spc="-813">
                <a:solidFill>
                  <a:srgbClr val="EFEFEF"/>
                </a:solidFill>
                <a:latin typeface="Arimo Bold"/>
                <a:ea typeface="Arimo Bold"/>
                <a:cs typeface="Arimo Bold"/>
                <a:sym typeface="Arimo Bold"/>
              </a:rPr>
              <a:t>08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1348</Words>
  <Application>Microsoft Office PowerPoint</Application>
  <PresentationFormat>Custom</PresentationFormat>
  <Paragraphs>222</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HK Modular</vt:lpstr>
      <vt:lpstr>Arimo</vt:lpstr>
      <vt:lpstr>Arimo Italics</vt:lpstr>
      <vt:lpstr>Poppins Bold</vt:lpstr>
      <vt:lpstr>Arial</vt:lpstr>
      <vt:lpstr>Calibri</vt:lpstr>
      <vt:lpstr>DM Sans Bold</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Based</dc:title>
  <dc:creator>Harsh Vardhan Singh</dc:creator>
  <cp:lastModifiedBy>Pseudolil</cp:lastModifiedBy>
  <cp:revision>5</cp:revision>
  <dcterms:created xsi:type="dcterms:W3CDTF">2006-08-16T00:00:00Z</dcterms:created>
  <dcterms:modified xsi:type="dcterms:W3CDTF">2024-11-26T18:29:58Z</dcterms:modified>
  <dc:identifier>DAGXfTK5hOM</dc:identifier>
</cp:coreProperties>
</file>